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47"/>
  </p:notesMasterIdLst>
  <p:handoutMasterIdLst>
    <p:handoutMasterId r:id="rId148"/>
  </p:handoutMasterIdLst>
  <p:sldIdLst>
    <p:sldId id="359" r:id="rId2"/>
    <p:sldId id="360" r:id="rId3"/>
    <p:sldId id="361" r:id="rId4"/>
    <p:sldId id="508" r:id="rId5"/>
    <p:sldId id="363" r:id="rId6"/>
    <p:sldId id="365" r:id="rId7"/>
    <p:sldId id="513" r:id="rId8"/>
    <p:sldId id="366" r:id="rId9"/>
    <p:sldId id="367" r:id="rId10"/>
    <p:sldId id="373" r:id="rId11"/>
    <p:sldId id="374" r:id="rId12"/>
    <p:sldId id="375" r:id="rId13"/>
    <p:sldId id="584" r:id="rId14"/>
    <p:sldId id="585" r:id="rId15"/>
    <p:sldId id="500" r:id="rId16"/>
    <p:sldId id="481" r:id="rId17"/>
    <p:sldId id="554" r:id="rId18"/>
    <p:sldId id="377" r:id="rId19"/>
    <p:sldId id="378" r:id="rId20"/>
    <p:sldId id="568" r:id="rId21"/>
    <p:sldId id="567" r:id="rId22"/>
    <p:sldId id="596" r:id="rId23"/>
    <p:sldId id="597" r:id="rId24"/>
    <p:sldId id="379" r:id="rId25"/>
    <p:sldId id="380" r:id="rId26"/>
    <p:sldId id="383" r:id="rId27"/>
    <p:sldId id="384" r:id="rId28"/>
    <p:sldId id="385" r:id="rId29"/>
    <p:sldId id="536" r:id="rId30"/>
    <p:sldId id="570" r:id="rId31"/>
    <p:sldId id="571" r:id="rId32"/>
    <p:sldId id="572" r:id="rId33"/>
    <p:sldId id="386" r:id="rId34"/>
    <p:sldId id="387" r:id="rId35"/>
    <p:sldId id="388" r:id="rId36"/>
    <p:sldId id="589" r:id="rId37"/>
    <p:sldId id="590" r:id="rId38"/>
    <p:sldId id="591" r:id="rId39"/>
    <p:sldId id="592" r:id="rId40"/>
    <p:sldId id="593" r:id="rId41"/>
    <p:sldId id="594" r:id="rId42"/>
    <p:sldId id="545" r:id="rId43"/>
    <p:sldId id="487" r:id="rId44"/>
    <p:sldId id="489" r:id="rId45"/>
    <p:sldId id="391" r:id="rId46"/>
    <p:sldId id="595" r:id="rId47"/>
    <p:sldId id="507" r:id="rId48"/>
    <p:sldId id="490" r:id="rId49"/>
    <p:sldId id="491" r:id="rId50"/>
    <p:sldId id="492" r:id="rId51"/>
    <p:sldId id="493" r:id="rId52"/>
    <p:sldId id="501" r:id="rId53"/>
    <p:sldId id="485" r:id="rId54"/>
    <p:sldId id="401" r:id="rId55"/>
    <p:sldId id="402" r:id="rId56"/>
    <p:sldId id="454" r:id="rId57"/>
    <p:sldId id="575" r:id="rId58"/>
    <p:sldId id="404" r:id="rId59"/>
    <p:sldId id="518" r:id="rId60"/>
    <p:sldId id="502" r:id="rId61"/>
    <p:sldId id="440" r:id="rId62"/>
    <p:sldId id="506" r:id="rId63"/>
    <p:sldId id="514" r:id="rId64"/>
    <p:sldId id="569" r:id="rId65"/>
    <p:sldId id="515" r:id="rId66"/>
    <p:sldId id="504" r:id="rId67"/>
    <p:sldId id="546" r:id="rId68"/>
    <p:sldId id="409" r:id="rId69"/>
    <p:sldId id="423" r:id="rId70"/>
    <p:sldId id="598" r:id="rId71"/>
    <p:sldId id="410" r:id="rId72"/>
    <p:sldId id="411" r:id="rId73"/>
    <p:sldId id="553" r:id="rId74"/>
    <p:sldId id="549" r:id="rId75"/>
    <p:sldId id="556" r:id="rId76"/>
    <p:sldId id="555" r:id="rId77"/>
    <p:sldId id="551" r:id="rId78"/>
    <p:sldId id="552" r:id="rId79"/>
    <p:sldId id="511" r:id="rId80"/>
    <p:sldId id="564" r:id="rId81"/>
    <p:sldId id="539" r:id="rId82"/>
    <p:sldId id="576" r:id="rId83"/>
    <p:sldId id="577" r:id="rId84"/>
    <p:sldId id="541" r:id="rId85"/>
    <p:sldId id="534" r:id="rId86"/>
    <p:sldId id="538" r:id="rId87"/>
    <p:sldId id="540" r:id="rId88"/>
    <p:sldId id="573" r:id="rId89"/>
    <p:sldId id="542" r:id="rId90"/>
    <p:sldId id="566" r:id="rId91"/>
    <p:sldId id="543" r:id="rId92"/>
    <p:sldId id="432" r:id="rId93"/>
    <p:sldId id="498" r:id="rId94"/>
    <p:sldId id="497" r:id="rId95"/>
    <p:sldId id="413" r:id="rId96"/>
    <p:sldId id="512" r:id="rId97"/>
    <p:sldId id="582" r:id="rId98"/>
    <p:sldId id="521" r:id="rId99"/>
    <p:sldId id="415" r:id="rId100"/>
    <p:sldId id="516" r:id="rId101"/>
    <p:sldId id="583" r:id="rId102"/>
    <p:sldId id="523" r:id="rId103"/>
    <p:sldId id="430" r:id="rId104"/>
    <p:sldId id="462" r:id="rId105"/>
    <p:sldId id="557" r:id="rId106"/>
    <p:sldId id="558" r:id="rId107"/>
    <p:sldId id="434" r:id="rId108"/>
    <p:sldId id="470" r:id="rId109"/>
    <p:sldId id="524" r:id="rId110"/>
    <p:sldId id="417" r:id="rId111"/>
    <p:sldId id="472" r:id="rId112"/>
    <p:sldId id="525" r:id="rId113"/>
    <p:sldId id="526" r:id="rId114"/>
    <p:sldId id="421" r:id="rId115"/>
    <p:sldId id="464" r:id="rId116"/>
    <p:sldId id="527" r:id="rId117"/>
    <p:sldId id="528" r:id="rId118"/>
    <p:sldId id="419" r:id="rId119"/>
    <p:sldId id="465" r:id="rId120"/>
    <p:sldId id="420" r:id="rId121"/>
    <p:sldId id="438" r:id="rId122"/>
    <p:sldId id="471" r:id="rId123"/>
    <p:sldId id="439" r:id="rId124"/>
    <p:sldId id="424" r:id="rId125"/>
    <p:sldId id="494" r:id="rId126"/>
    <p:sldId id="425" r:id="rId127"/>
    <p:sldId id="426" r:id="rId128"/>
    <p:sldId id="495" r:id="rId129"/>
    <p:sldId id="529" r:id="rId130"/>
    <p:sldId id="428" r:id="rId131"/>
    <p:sldId id="496" r:id="rId132"/>
    <p:sldId id="429" r:id="rId133"/>
    <p:sldId id="436" r:id="rId134"/>
    <p:sldId id="578" r:id="rId135"/>
    <p:sldId id="559" r:id="rId136"/>
    <p:sldId id="581" r:id="rId137"/>
    <p:sldId id="530" r:id="rId138"/>
    <p:sldId id="560" r:id="rId139"/>
    <p:sldId id="561" r:id="rId140"/>
    <p:sldId id="580" r:id="rId141"/>
    <p:sldId id="586" r:id="rId142"/>
    <p:sldId id="579" r:id="rId143"/>
    <p:sldId id="532" r:id="rId144"/>
    <p:sldId id="533" r:id="rId145"/>
    <p:sldId id="517" r:id="rId146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6" autoAdjust="0"/>
    <p:restoredTop sz="96793" autoAdjust="0"/>
  </p:normalViewPr>
  <p:slideViewPr>
    <p:cSldViewPr>
      <p:cViewPr>
        <p:scale>
          <a:sx n="110" d="100"/>
          <a:sy n="110" d="100"/>
        </p:scale>
        <p:origin x="-1208" y="-80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703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150" Type="http://schemas.openxmlformats.org/officeDocument/2006/relationships/presProps" Target="presProps.xml"/><Relationship Id="rId151" Type="http://schemas.openxmlformats.org/officeDocument/2006/relationships/viewProps" Target="viewProps.xml"/><Relationship Id="rId152" Type="http://schemas.openxmlformats.org/officeDocument/2006/relationships/theme" Target="theme/theme1.xml"/><Relationship Id="rId153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notesMaster" Target="notesMasters/notesMaster1.xml"/><Relationship Id="rId148" Type="http://schemas.openxmlformats.org/officeDocument/2006/relationships/handoutMaster" Target="handoutMasters/handoutMaster1.xml"/><Relationship Id="rId149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has a wide range of devices. Besides the flagship FortiGate line of devices.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In addition to FortiGate – there is a wide range of additional devices including management and analytics, wireless access points, virtual machine deployments for cloud deployments and mail, web and database among others.</a:t>
            </a: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Six ICSA certifications (Firewall, AV, IPS, IPSec VPN, SSL, VPN, Anti-Spam)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Government Certifications (FIPS-2, Common Criteria EAL4+)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ISO 9001 certification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11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offers: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End-to-end IT security including email security and WAF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Complete portfolio to protect different layers of the network/communications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Integrated protection of wired and wireless networks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Virtual appliances to secure virtual datacenters: hypervisor independent inter-VM and Inter-Zone security; XML API to ease provisioning of appliance policies</a:t>
            </a:r>
          </a:p>
          <a:p>
            <a:pPr lvl="1"/>
            <a:r>
              <a:rPr lang="en-US" sz="1600">
                <a:latin typeface="HelveticaNeue Condensed" charset="0"/>
                <a:ea typeface="ＭＳ Ｐゴシック" charset="0"/>
              </a:rPr>
              <a:t>The Result: security of the extended enterprise - from endpoints, to the perimeter and the core, including DB infrastructure, messaging servers and content systems </a:t>
            </a: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84B01C4-2E49-4644-9F7F-4AE334431DB2}" type="slidenum">
              <a:rPr lang="en-US" sz="1100">
                <a:ea typeface="MS PGothic" charset="0"/>
                <a:cs typeface="MS PGothic" charset="0"/>
              </a:rPr>
              <a:pPr/>
              <a:t>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August 2, 2013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4" Type="http://schemas.openxmlformats.org/officeDocument/2006/relationships/image" Target="../media/image246.png"/><Relationship Id="rId5" Type="http://schemas.openxmlformats.org/officeDocument/2006/relationships/image" Target="../media/image247.png"/><Relationship Id="rId6" Type="http://schemas.openxmlformats.org/officeDocument/2006/relationships/image" Target="../media/image24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9.png"/></Relationships>
</file>

<file path=ppt/slides/_rels/slide10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8.png"/><Relationship Id="rId12" Type="http://schemas.openxmlformats.org/officeDocument/2006/relationships/image" Target="../media/image259.jpeg"/><Relationship Id="rId13" Type="http://schemas.openxmlformats.org/officeDocument/2006/relationships/image" Target="../media/image260.png"/><Relationship Id="rId14" Type="http://schemas.openxmlformats.org/officeDocument/2006/relationships/image" Target="../media/image261.png"/><Relationship Id="rId15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0.png"/><Relationship Id="rId4" Type="http://schemas.openxmlformats.org/officeDocument/2006/relationships/image" Target="../media/image251.png"/><Relationship Id="rId5" Type="http://schemas.openxmlformats.org/officeDocument/2006/relationships/image" Target="../media/image252.png"/><Relationship Id="rId6" Type="http://schemas.openxmlformats.org/officeDocument/2006/relationships/image" Target="../media/image253.png"/><Relationship Id="rId7" Type="http://schemas.openxmlformats.org/officeDocument/2006/relationships/image" Target="../media/image254.png"/><Relationship Id="rId8" Type="http://schemas.openxmlformats.org/officeDocument/2006/relationships/image" Target="../media/image255.png"/><Relationship Id="rId9" Type="http://schemas.openxmlformats.org/officeDocument/2006/relationships/image" Target="../media/image256.png"/><Relationship Id="rId10" Type="http://schemas.openxmlformats.org/officeDocument/2006/relationships/image" Target="../media/image257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2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png"/><Relationship Id="rId4" Type="http://schemas.openxmlformats.org/officeDocument/2006/relationships/image" Target="../media/image264.png"/><Relationship Id="rId5" Type="http://schemas.openxmlformats.org/officeDocument/2006/relationships/image" Target="../media/image265.png"/><Relationship Id="rId6" Type="http://schemas.openxmlformats.org/officeDocument/2006/relationships/image" Target="../media/image266.png"/><Relationship Id="rId7" Type="http://schemas.openxmlformats.org/officeDocument/2006/relationships/image" Target="../media/image207.png"/><Relationship Id="rId8" Type="http://schemas.openxmlformats.org/officeDocument/2006/relationships/image" Target="../media/image256.png"/><Relationship Id="rId9" Type="http://schemas.openxmlformats.org/officeDocument/2006/relationships/image" Target="../media/image267.png"/><Relationship Id="rId10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png"/><Relationship Id="rId12" Type="http://schemas.openxmlformats.org/officeDocument/2006/relationships/image" Target="../media/image62.png"/><Relationship Id="rId13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8.png"/></Relationships>
</file>

<file path=ppt/slides/_rels/slide1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5.png"/><Relationship Id="rId12" Type="http://schemas.openxmlformats.org/officeDocument/2006/relationships/image" Target="../media/image276.png"/><Relationship Id="rId13" Type="http://schemas.openxmlformats.org/officeDocument/2006/relationships/image" Target="../media/image277.png"/><Relationship Id="rId14" Type="http://schemas.openxmlformats.org/officeDocument/2006/relationships/image" Target="../media/image278.png"/><Relationship Id="rId15" Type="http://schemas.openxmlformats.org/officeDocument/2006/relationships/image" Target="../media/image279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5.png"/><Relationship Id="rId4" Type="http://schemas.openxmlformats.org/officeDocument/2006/relationships/image" Target="../media/image269.png"/><Relationship Id="rId5" Type="http://schemas.openxmlformats.org/officeDocument/2006/relationships/image" Target="../media/image268.png"/><Relationship Id="rId6" Type="http://schemas.openxmlformats.org/officeDocument/2006/relationships/image" Target="../media/image270.jpeg"/><Relationship Id="rId7" Type="http://schemas.openxmlformats.org/officeDocument/2006/relationships/image" Target="../media/image271.jpeg"/><Relationship Id="rId8" Type="http://schemas.openxmlformats.org/officeDocument/2006/relationships/image" Target="../media/image272.jpeg"/><Relationship Id="rId9" Type="http://schemas.openxmlformats.org/officeDocument/2006/relationships/image" Target="../media/image273.png"/><Relationship Id="rId10" Type="http://schemas.openxmlformats.org/officeDocument/2006/relationships/image" Target="../media/image274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0.png"/></Relationships>
</file>

<file path=ppt/slides/_rels/slide1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5.png"/><Relationship Id="rId12" Type="http://schemas.openxmlformats.org/officeDocument/2006/relationships/image" Target="../media/image286.png"/><Relationship Id="rId13" Type="http://schemas.openxmlformats.org/officeDocument/2006/relationships/image" Target="../media/image287.png"/><Relationship Id="rId14" Type="http://schemas.openxmlformats.org/officeDocument/2006/relationships/image" Target="../media/image288.png"/><Relationship Id="rId15" Type="http://schemas.openxmlformats.org/officeDocument/2006/relationships/image" Target="../media/image289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80.png"/><Relationship Id="rId4" Type="http://schemas.openxmlformats.org/officeDocument/2006/relationships/image" Target="../media/image281.png"/><Relationship Id="rId5" Type="http://schemas.openxmlformats.org/officeDocument/2006/relationships/image" Target="../media/image263.png"/><Relationship Id="rId6" Type="http://schemas.openxmlformats.org/officeDocument/2006/relationships/image" Target="../media/image282.png"/><Relationship Id="rId7" Type="http://schemas.openxmlformats.org/officeDocument/2006/relationships/image" Target="../media/image283.png"/><Relationship Id="rId8" Type="http://schemas.openxmlformats.org/officeDocument/2006/relationships/image" Target="../media/image276.png"/><Relationship Id="rId9" Type="http://schemas.openxmlformats.org/officeDocument/2006/relationships/image" Target="../media/image273.png"/><Relationship Id="rId10" Type="http://schemas.openxmlformats.org/officeDocument/2006/relationships/image" Target="../media/image284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0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png"/><Relationship Id="rId4" Type="http://schemas.openxmlformats.org/officeDocument/2006/relationships/image" Target="../media/image290.png"/><Relationship Id="rId5" Type="http://schemas.openxmlformats.org/officeDocument/2006/relationships/image" Target="../media/image276.png"/><Relationship Id="rId6" Type="http://schemas.openxmlformats.org/officeDocument/2006/relationships/image" Target="../media/image273.png"/><Relationship Id="rId7" Type="http://schemas.openxmlformats.org/officeDocument/2006/relationships/image" Target="../media/image292.png"/><Relationship Id="rId8" Type="http://schemas.openxmlformats.org/officeDocument/2006/relationships/image" Target="../media/image293.png"/><Relationship Id="rId9" Type="http://schemas.openxmlformats.org/officeDocument/2006/relationships/image" Target="../media/image294.png"/><Relationship Id="rId10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4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5.png"/></Relationships>
</file>

<file path=ppt/slides/_rels/slide1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7.png"/><Relationship Id="rId12" Type="http://schemas.openxmlformats.org/officeDocument/2006/relationships/image" Target="../media/image278.png"/><Relationship Id="rId13" Type="http://schemas.openxmlformats.org/officeDocument/2006/relationships/image" Target="../media/image279.png"/><Relationship Id="rId14" Type="http://schemas.openxmlformats.org/officeDocument/2006/relationships/image" Target="../media/image300.png"/><Relationship Id="rId15" Type="http://schemas.openxmlformats.org/officeDocument/2006/relationships/image" Target="../media/image301.png"/><Relationship Id="rId16" Type="http://schemas.openxmlformats.org/officeDocument/2006/relationships/image" Target="../media/image302.png"/><Relationship Id="rId17" Type="http://schemas.openxmlformats.org/officeDocument/2006/relationships/image" Target="../media/image303.png"/><Relationship Id="rId18" Type="http://schemas.openxmlformats.org/officeDocument/2006/relationships/image" Target="../media/image304.png"/><Relationship Id="rId19" Type="http://schemas.openxmlformats.org/officeDocument/2006/relationships/image" Target="../media/image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5.png"/><Relationship Id="rId4" Type="http://schemas.openxmlformats.org/officeDocument/2006/relationships/image" Target="../media/image263.png"/><Relationship Id="rId5" Type="http://schemas.openxmlformats.org/officeDocument/2006/relationships/image" Target="../media/image296.png"/><Relationship Id="rId6" Type="http://schemas.openxmlformats.org/officeDocument/2006/relationships/image" Target="../media/image291.png"/><Relationship Id="rId7" Type="http://schemas.openxmlformats.org/officeDocument/2006/relationships/image" Target="../media/image297.png"/><Relationship Id="rId8" Type="http://schemas.openxmlformats.org/officeDocument/2006/relationships/image" Target="../media/image298.png"/><Relationship Id="rId9" Type="http://schemas.openxmlformats.org/officeDocument/2006/relationships/image" Target="../media/image299.png"/><Relationship Id="rId10" Type="http://schemas.openxmlformats.org/officeDocument/2006/relationships/image" Target="../media/image252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5.png"/></Relationships>
</file>

<file path=ppt/slides/_rels/slide12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8.jpeg"/><Relationship Id="rId12" Type="http://schemas.openxmlformats.org/officeDocument/2006/relationships/image" Target="../media/image309.png"/><Relationship Id="rId13" Type="http://schemas.openxmlformats.org/officeDocument/2006/relationships/image" Target="../media/image310.png"/><Relationship Id="rId14" Type="http://schemas.openxmlformats.org/officeDocument/2006/relationships/image" Target="../media/image311.png"/><Relationship Id="rId15" Type="http://schemas.openxmlformats.org/officeDocument/2006/relationships/image" Target="../media/image312.jpeg"/><Relationship Id="rId16" Type="http://schemas.openxmlformats.org/officeDocument/2006/relationships/image" Target="../media/image27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5.png"/><Relationship Id="rId4" Type="http://schemas.openxmlformats.org/officeDocument/2006/relationships/image" Target="../media/image305.png"/><Relationship Id="rId5" Type="http://schemas.openxmlformats.org/officeDocument/2006/relationships/image" Target="../media/image282.png"/><Relationship Id="rId6" Type="http://schemas.openxmlformats.org/officeDocument/2006/relationships/image" Target="../media/image287.png"/><Relationship Id="rId7" Type="http://schemas.openxmlformats.org/officeDocument/2006/relationships/image" Target="../media/image288.png"/><Relationship Id="rId8" Type="http://schemas.openxmlformats.org/officeDocument/2006/relationships/image" Target="../media/image289.png"/><Relationship Id="rId9" Type="http://schemas.openxmlformats.org/officeDocument/2006/relationships/image" Target="../media/image306.png"/><Relationship Id="rId10" Type="http://schemas.openxmlformats.org/officeDocument/2006/relationships/image" Target="../media/image307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3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png"/><Relationship Id="rId4" Type="http://schemas.openxmlformats.org/officeDocument/2006/relationships/image" Target="../media/image314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5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png"/><Relationship Id="rId4" Type="http://schemas.openxmlformats.org/officeDocument/2006/relationships/image" Target="../media/image315.png"/><Relationship Id="rId5" Type="http://schemas.openxmlformats.org/officeDocument/2006/relationships/image" Target="../media/image277.png"/><Relationship Id="rId6" Type="http://schemas.openxmlformats.org/officeDocument/2006/relationships/image" Target="../media/image278.png"/><Relationship Id="rId7" Type="http://schemas.openxmlformats.org/officeDocument/2006/relationships/image" Target="../media/image279.png"/><Relationship Id="rId8" Type="http://schemas.openxmlformats.org/officeDocument/2006/relationships/image" Target="../media/image316.png"/><Relationship Id="rId9" Type="http://schemas.openxmlformats.org/officeDocument/2006/relationships/image" Target="../media/image73.png"/><Relationship Id="rId10" Type="http://schemas.openxmlformats.org/officeDocument/2006/relationships/image" Target="../media/image256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7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317.png"/><Relationship Id="rId5" Type="http://schemas.openxmlformats.org/officeDocument/2006/relationships/image" Target="../media/image319.png"/><Relationship Id="rId6" Type="http://schemas.openxmlformats.org/officeDocument/2006/relationships/image" Target="../media/image320.png"/><Relationship Id="rId7" Type="http://schemas.openxmlformats.org/officeDocument/2006/relationships/image" Target="../media/image321.png"/><Relationship Id="rId8" Type="http://schemas.openxmlformats.org/officeDocument/2006/relationships/image" Target="../media/image322.png"/><Relationship Id="rId9" Type="http://schemas.openxmlformats.org/officeDocument/2006/relationships/image" Target="../media/image323.png"/><Relationship Id="rId10" Type="http://schemas.openxmlformats.org/officeDocument/2006/relationships/image" Target="../media/image32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18.jpe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5.jpeg"/><Relationship Id="rId4" Type="http://schemas.openxmlformats.org/officeDocument/2006/relationships/image" Target="../media/image3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8.png"/><Relationship Id="rId4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7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7.png"/><Relationship Id="rId4" Type="http://schemas.openxmlformats.org/officeDocument/2006/relationships/image" Target="../media/image330.png"/><Relationship Id="rId5" Type="http://schemas.openxmlformats.org/officeDocument/2006/relationships/image" Target="../media/image33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9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7.png"/><Relationship Id="rId4" Type="http://schemas.openxmlformats.org/officeDocument/2006/relationships/image" Target="../media/image330.png"/><Relationship Id="rId5" Type="http://schemas.openxmlformats.org/officeDocument/2006/relationships/image" Target="../media/image331.png"/><Relationship Id="rId6" Type="http://schemas.openxmlformats.org/officeDocument/2006/relationships/image" Target="../media/image11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32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4" Type="http://schemas.openxmlformats.org/officeDocument/2006/relationships/image" Target="../media/image331.png"/><Relationship Id="rId5" Type="http://schemas.openxmlformats.org/officeDocument/2006/relationships/image" Target="../media/image333.png"/><Relationship Id="rId6" Type="http://schemas.openxmlformats.org/officeDocument/2006/relationships/image" Target="../media/image11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4" Type="http://schemas.openxmlformats.org/officeDocument/2006/relationships/image" Target="../media/image331.png"/><Relationship Id="rId5" Type="http://schemas.openxmlformats.org/officeDocument/2006/relationships/image" Target="../media/image335.jp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34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33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30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7.png"/><Relationship Id="rId4" Type="http://schemas.openxmlformats.org/officeDocument/2006/relationships/image" Target="../media/image33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png"/><Relationship Id="rId4" Type="http://schemas.openxmlformats.org/officeDocument/2006/relationships/image" Target="../media/image33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5.png"/><Relationship Id="rId7" Type="http://schemas.openxmlformats.org/officeDocument/2006/relationships/image" Target="../media/image76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Relationship Id="rId11" Type="http://schemas.openxmlformats.org/officeDocument/2006/relationships/image" Target="../media/image8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4.png"/><Relationship Id="rId5" Type="http://schemas.openxmlformats.org/officeDocument/2006/relationships/image" Target="../media/image89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85.png"/><Relationship Id="rId5" Type="http://schemas.openxmlformats.org/officeDocument/2006/relationships/image" Target="../media/image90.png"/><Relationship Id="rId6" Type="http://schemas.openxmlformats.org/officeDocument/2006/relationships/image" Target="../media/image93.png"/><Relationship Id="rId7" Type="http://schemas.openxmlformats.org/officeDocument/2006/relationships/image" Target="../media/image94.png"/><Relationship Id="rId8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6.png"/><Relationship Id="rId5" Type="http://schemas.openxmlformats.org/officeDocument/2006/relationships/image" Target="../media/image96.png"/><Relationship Id="rId6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6.png"/><Relationship Id="rId5" Type="http://schemas.openxmlformats.org/officeDocument/2006/relationships/image" Target="../media/image89.png"/><Relationship Id="rId6" Type="http://schemas.openxmlformats.org/officeDocument/2006/relationships/image" Target="../media/image96.png"/><Relationship Id="rId7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4" Type="http://schemas.openxmlformats.org/officeDocument/2006/relationships/image" Target="../media/image84.png"/><Relationship Id="rId5" Type="http://schemas.openxmlformats.org/officeDocument/2006/relationships/image" Target="../media/image89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9.png"/><Relationship Id="rId5" Type="http://schemas.openxmlformats.org/officeDocument/2006/relationships/image" Target="../media/image85.png"/><Relationship Id="rId6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84.png"/><Relationship Id="rId6" Type="http://schemas.openxmlformats.org/officeDocument/2006/relationships/image" Target="../media/image89.png"/><Relationship Id="rId7" Type="http://schemas.openxmlformats.org/officeDocument/2006/relationships/image" Target="../media/image106.png"/><Relationship Id="rId8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Relationship Id="rId6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6" Type="http://schemas.openxmlformats.org/officeDocument/2006/relationships/image" Target="../media/image112.png"/><Relationship Id="rId7" Type="http://schemas.openxmlformats.org/officeDocument/2006/relationships/image" Target="../media/image113.png"/><Relationship Id="rId8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84.png"/><Relationship Id="rId5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15.png"/><Relationship Id="rId5" Type="http://schemas.openxmlformats.org/officeDocument/2006/relationships/image" Target="../media/image116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4" Type="http://schemas.openxmlformats.org/officeDocument/2006/relationships/image" Target="../media/image119.png"/><Relationship Id="rId5" Type="http://schemas.openxmlformats.org/officeDocument/2006/relationships/image" Target="../media/image84.png"/><Relationship Id="rId6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9.png"/><Relationship Id="rId5" Type="http://schemas.openxmlformats.org/officeDocument/2006/relationships/image" Target="../media/image84.png"/><Relationship Id="rId6" Type="http://schemas.openxmlformats.org/officeDocument/2006/relationships/image" Target="../media/image106.png"/><Relationship Id="rId7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21.png"/><Relationship Id="rId5" Type="http://schemas.openxmlformats.org/officeDocument/2006/relationships/image" Target="../media/image122.png"/><Relationship Id="rId6" Type="http://schemas.openxmlformats.org/officeDocument/2006/relationships/image" Target="../media/image89.png"/><Relationship Id="rId7" Type="http://schemas.openxmlformats.org/officeDocument/2006/relationships/image" Target="../media/image106.png"/><Relationship Id="rId8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6.png"/><Relationship Id="rId5" Type="http://schemas.openxmlformats.org/officeDocument/2006/relationships/image" Target="../media/image123.png"/><Relationship Id="rId6" Type="http://schemas.openxmlformats.org/officeDocument/2006/relationships/image" Target="../media/image124.png"/><Relationship Id="rId7" Type="http://schemas.openxmlformats.org/officeDocument/2006/relationships/image" Target="../media/image125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6.png"/><Relationship Id="rId5" Type="http://schemas.openxmlformats.org/officeDocument/2006/relationships/image" Target="../media/image123.png"/><Relationship Id="rId6" Type="http://schemas.openxmlformats.org/officeDocument/2006/relationships/image" Target="../media/image124.png"/><Relationship Id="rId7" Type="http://schemas.openxmlformats.org/officeDocument/2006/relationships/image" Target="../media/image125.png"/><Relationship Id="rId8" Type="http://schemas.openxmlformats.org/officeDocument/2006/relationships/image" Target="../media/image89.png"/><Relationship Id="rId9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Relationship Id="rId6" Type="http://schemas.openxmlformats.org/officeDocument/2006/relationships/image" Target="../media/image13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31.png"/><Relationship Id="rId6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20" Type="http://schemas.openxmlformats.org/officeDocument/2006/relationships/image" Target="../media/image22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32.png"/><Relationship Id="rId6" Type="http://schemas.openxmlformats.org/officeDocument/2006/relationships/image" Target="../media/image133.png"/><Relationship Id="rId7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33.png"/><Relationship Id="rId6" Type="http://schemas.openxmlformats.org/officeDocument/2006/relationships/image" Target="../media/image134.png"/><Relationship Id="rId7" Type="http://schemas.openxmlformats.org/officeDocument/2006/relationships/image" Target="../media/image135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4" Type="http://schemas.openxmlformats.org/officeDocument/2006/relationships/image" Target="../media/image13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4" Type="http://schemas.openxmlformats.org/officeDocument/2006/relationships/image" Target="../media/image140.png"/><Relationship Id="rId5" Type="http://schemas.openxmlformats.org/officeDocument/2006/relationships/image" Target="../media/image141.png"/><Relationship Id="rId6" Type="http://schemas.openxmlformats.org/officeDocument/2006/relationships/image" Target="../media/image142.png"/><Relationship Id="rId7" Type="http://schemas.openxmlformats.org/officeDocument/2006/relationships/image" Target="../media/image73.png"/><Relationship Id="rId8" Type="http://schemas.openxmlformats.org/officeDocument/2006/relationships/image" Target="../media/image143.jpeg"/><Relationship Id="rId9" Type="http://schemas.openxmlformats.org/officeDocument/2006/relationships/image" Target="../media/image144.png"/><Relationship Id="rId10" Type="http://schemas.openxmlformats.org/officeDocument/2006/relationships/image" Target="../media/image14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27.png"/><Relationship Id="rId5" Type="http://schemas.openxmlformats.org/officeDocument/2006/relationships/image" Target="../media/image128.png"/><Relationship Id="rId6" Type="http://schemas.openxmlformats.org/officeDocument/2006/relationships/image" Target="../media/image148.png"/><Relationship Id="rId7" Type="http://schemas.openxmlformats.org/officeDocument/2006/relationships/image" Target="../media/image149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27.png"/><Relationship Id="rId5" Type="http://schemas.openxmlformats.org/officeDocument/2006/relationships/image" Target="../media/image128.png"/><Relationship Id="rId6" Type="http://schemas.openxmlformats.org/officeDocument/2006/relationships/image" Target="../media/image149.png"/><Relationship Id="rId7" Type="http://schemas.openxmlformats.org/officeDocument/2006/relationships/image" Target="../media/image126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52.png"/><Relationship Id="rId5" Type="http://schemas.openxmlformats.org/officeDocument/2006/relationships/image" Target="../media/image149.png"/><Relationship Id="rId6" Type="http://schemas.openxmlformats.org/officeDocument/2006/relationships/image" Target="../media/image153.png"/><Relationship Id="rId7" Type="http://schemas.openxmlformats.org/officeDocument/2006/relationships/image" Target="../media/image119.png"/><Relationship Id="rId8" Type="http://schemas.openxmlformats.org/officeDocument/2006/relationships/image" Target="../media/image12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4" Type="http://schemas.openxmlformats.org/officeDocument/2006/relationships/image" Target="../media/image128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130.png"/><Relationship Id="rId8" Type="http://schemas.openxmlformats.org/officeDocument/2006/relationships/image" Target="../media/image158.png"/><Relationship Id="rId9" Type="http://schemas.openxmlformats.org/officeDocument/2006/relationships/image" Target="../media/image127.png"/><Relationship Id="rId10" Type="http://schemas.openxmlformats.org/officeDocument/2006/relationships/image" Target="../media/image15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4" Type="http://schemas.openxmlformats.org/officeDocument/2006/relationships/image" Target="../media/image128.png"/><Relationship Id="rId5" Type="http://schemas.openxmlformats.org/officeDocument/2006/relationships/image" Target="../media/image156.png"/><Relationship Id="rId6" Type="http://schemas.openxmlformats.org/officeDocument/2006/relationships/image" Target="../media/image157.png"/><Relationship Id="rId7" Type="http://schemas.openxmlformats.org/officeDocument/2006/relationships/image" Target="../media/image130.png"/><Relationship Id="rId8" Type="http://schemas.openxmlformats.org/officeDocument/2006/relationships/image" Target="../media/image158.png"/><Relationship Id="rId9" Type="http://schemas.openxmlformats.org/officeDocument/2006/relationships/image" Target="../media/image12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20" Type="http://schemas.openxmlformats.org/officeDocument/2006/relationships/image" Target="../media/image41.png"/><Relationship Id="rId21" Type="http://schemas.openxmlformats.org/officeDocument/2006/relationships/image" Target="../media/image42.png"/><Relationship Id="rId22" Type="http://schemas.openxmlformats.org/officeDocument/2006/relationships/image" Target="../media/image43.png"/><Relationship Id="rId23" Type="http://schemas.openxmlformats.org/officeDocument/2006/relationships/image" Target="../media/image44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Relationship Id="rId16" Type="http://schemas.openxmlformats.org/officeDocument/2006/relationships/image" Target="../media/image37.png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27.png"/><Relationship Id="rId5" Type="http://schemas.openxmlformats.org/officeDocument/2006/relationships/image" Target="../media/image156.png"/><Relationship Id="rId6" Type="http://schemas.openxmlformats.org/officeDocument/2006/relationships/image" Target="../media/image138.png"/><Relationship Id="rId7" Type="http://schemas.openxmlformats.org/officeDocument/2006/relationships/image" Target="../media/image163.png"/><Relationship Id="rId8" Type="http://schemas.openxmlformats.org/officeDocument/2006/relationships/image" Target="../media/image159.png"/><Relationship Id="rId9" Type="http://schemas.openxmlformats.org/officeDocument/2006/relationships/image" Target="../media/image157.png"/><Relationship Id="rId10" Type="http://schemas.openxmlformats.org/officeDocument/2006/relationships/image" Target="../media/image13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19.png"/><Relationship Id="rId5" Type="http://schemas.openxmlformats.org/officeDocument/2006/relationships/image" Target="../media/image138.png"/><Relationship Id="rId6" Type="http://schemas.openxmlformats.org/officeDocument/2006/relationships/image" Target="../media/image158.png"/><Relationship Id="rId7" Type="http://schemas.openxmlformats.org/officeDocument/2006/relationships/image" Target="../media/image165.png"/><Relationship Id="rId8" Type="http://schemas.openxmlformats.org/officeDocument/2006/relationships/image" Target="../media/image163.png"/><Relationship Id="rId9" Type="http://schemas.openxmlformats.org/officeDocument/2006/relationships/image" Target="../media/image15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4" Type="http://schemas.openxmlformats.org/officeDocument/2006/relationships/image" Target="../media/image168.jpeg"/><Relationship Id="rId5" Type="http://schemas.openxmlformats.org/officeDocument/2006/relationships/image" Target="../media/image73.png"/><Relationship Id="rId6" Type="http://schemas.openxmlformats.org/officeDocument/2006/relationships/image" Target="../media/image169.jpeg"/><Relationship Id="rId7" Type="http://schemas.openxmlformats.org/officeDocument/2006/relationships/image" Target="../media/image45.png"/><Relationship Id="rId8" Type="http://schemas.openxmlformats.org/officeDocument/2006/relationships/image" Target="../media/image170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6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4" Type="http://schemas.openxmlformats.org/officeDocument/2006/relationships/image" Target="../media/image173.png"/><Relationship Id="rId5" Type="http://schemas.openxmlformats.org/officeDocument/2006/relationships/image" Target="../media/image156.png"/><Relationship Id="rId6" Type="http://schemas.openxmlformats.org/officeDocument/2006/relationships/image" Target="../media/image138.png"/><Relationship Id="rId7" Type="http://schemas.openxmlformats.org/officeDocument/2006/relationships/image" Target="../media/image158.png"/><Relationship Id="rId8" Type="http://schemas.openxmlformats.org/officeDocument/2006/relationships/image" Target="../media/image163.png"/><Relationship Id="rId9" Type="http://schemas.openxmlformats.org/officeDocument/2006/relationships/image" Target="../media/image15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4" Type="http://schemas.openxmlformats.org/officeDocument/2006/relationships/image" Target="../media/image172.png"/><Relationship Id="rId5" Type="http://schemas.openxmlformats.org/officeDocument/2006/relationships/image" Target="../media/image156.png"/><Relationship Id="rId6" Type="http://schemas.openxmlformats.org/officeDocument/2006/relationships/image" Target="../media/image138.png"/><Relationship Id="rId7" Type="http://schemas.openxmlformats.org/officeDocument/2006/relationships/image" Target="../media/image158.png"/><Relationship Id="rId8" Type="http://schemas.openxmlformats.org/officeDocument/2006/relationships/image" Target="../media/image163.png"/><Relationship Id="rId9" Type="http://schemas.openxmlformats.org/officeDocument/2006/relationships/image" Target="../media/image159.png"/><Relationship Id="rId10" Type="http://schemas.openxmlformats.org/officeDocument/2006/relationships/image" Target="../media/image17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56.png"/><Relationship Id="rId5" Type="http://schemas.openxmlformats.org/officeDocument/2006/relationships/image" Target="../media/image138.png"/><Relationship Id="rId6" Type="http://schemas.openxmlformats.org/officeDocument/2006/relationships/image" Target="../media/image158.png"/><Relationship Id="rId7" Type="http://schemas.openxmlformats.org/officeDocument/2006/relationships/image" Target="../media/image163.png"/><Relationship Id="rId8" Type="http://schemas.openxmlformats.org/officeDocument/2006/relationships/image" Target="../media/image159.png"/><Relationship Id="rId9" Type="http://schemas.openxmlformats.org/officeDocument/2006/relationships/image" Target="../media/image17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56.png"/><Relationship Id="rId5" Type="http://schemas.openxmlformats.org/officeDocument/2006/relationships/image" Target="../media/image163.png"/><Relationship Id="rId6" Type="http://schemas.openxmlformats.org/officeDocument/2006/relationships/image" Target="../media/image179.png"/><Relationship Id="rId7" Type="http://schemas.openxmlformats.org/officeDocument/2006/relationships/image" Target="../media/image162.png"/><Relationship Id="rId8" Type="http://schemas.openxmlformats.org/officeDocument/2006/relationships/image" Target="../media/image177.png"/><Relationship Id="rId9" Type="http://schemas.openxmlformats.org/officeDocument/2006/relationships/image" Target="../media/image18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4" Type="http://schemas.openxmlformats.org/officeDocument/2006/relationships/image" Target="../media/image171.png"/><Relationship Id="rId5" Type="http://schemas.openxmlformats.org/officeDocument/2006/relationships/image" Target="../media/image156.png"/><Relationship Id="rId6" Type="http://schemas.openxmlformats.org/officeDocument/2006/relationships/image" Target="../media/image163.png"/><Relationship Id="rId7" Type="http://schemas.openxmlformats.org/officeDocument/2006/relationships/image" Target="../media/image159.png"/><Relationship Id="rId8" Type="http://schemas.openxmlformats.org/officeDocument/2006/relationships/image" Target="../media/image182.png"/><Relationship Id="rId9" Type="http://schemas.openxmlformats.org/officeDocument/2006/relationships/image" Target="../media/image17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4" Type="http://schemas.openxmlformats.org/officeDocument/2006/relationships/image" Target="../media/image187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4" Type="http://schemas.openxmlformats.org/officeDocument/2006/relationships/image" Target="../media/image19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4" Type="http://schemas.openxmlformats.org/officeDocument/2006/relationships/image" Target="../media/image171.png"/><Relationship Id="rId5" Type="http://schemas.openxmlformats.org/officeDocument/2006/relationships/image" Target="../media/image156.png"/><Relationship Id="rId6" Type="http://schemas.openxmlformats.org/officeDocument/2006/relationships/image" Target="../media/image158.png"/><Relationship Id="rId7" Type="http://schemas.openxmlformats.org/officeDocument/2006/relationships/image" Target="../media/image17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93.png"/><Relationship Id="rId5" Type="http://schemas.openxmlformats.org/officeDocument/2006/relationships/image" Target="../media/image194.png"/><Relationship Id="rId6" Type="http://schemas.openxmlformats.org/officeDocument/2006/relationships/image" Target="../media/image195.png"/><Relationship Id="rId7" Type="http://schemas.openxmlformats.org/officeDocument/2006/relationships/image" Target="../media/image17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4" Type="http://schemas.openxmlformats.org/officeDocument/2006/relationships/image" Target="../media/image192.png"/><Relationship Id="rId5" Type="http://schemas.openxmlformats.org/officeDocument/2006/relationships/image" Target="../media/image158.png"/><Relationship Id="rId6" Type="http://schemas.openxmlformats.org/officeDocument/2006/relationships/image" Target="../media/image127.png"/><Relationship Id="rId7" Type="http://schemas.openxmlformats.org/officeDocument/2006/relationships/image" Target="../media/image17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6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8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9.png"/><Relationship Id="rId3" Type="http://schemas.openxmlformats.org/officeDocument/2006/relationships/image" Target="../media/image20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4" Type="http://schemas.openxmlformats.org/officeDocument/2006/relationships/image" Target="../media/image156.png"/><Relationship Id="rId5" Type="http://schemas.openxmlformats.org/officeDocument/2006/relationships/image" Target="../media/image15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1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4" Type="http://schemas.openxmlformats.org/officeDocument/2006/relationships/image" Target="../media/image205.png"/><Relationship Id="rId5" Type="http://schemas.openxmlformats.org/officeDocument/2006/relationships/image" Target="../media/image206.png"/><Relationship Id="rId6" Type="http://schemas.openxmlformats.org/officeDocument/2006/relationships/image" Target="../media/image50.png"/><Relationship Id="rId7" Type="http://schemas.openxmlformats.org/officeDocument/2006/relationships/image" Target="../media/image20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3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4" Type="http://schemas.openxmlformats.org/officeDocument/2006/relationships/image" Target="../media/image20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4" Type="http://schemas.openxmlformats.org/officeDocument/2006/relationships/image" Target="../media/image212.png"/><Relationship Id="rId5" Type="http://schemas.openxmlformats.org/officeDocument/2006/relationships/image" Target="../media/image213.png"/><Relationship Id="rId6" Type="http://schemas.openxmlformats.org/officeDocument/2006/relationships/image" Target="../media/image214.png"/><Relationship Id="rId7" Type="http://schemas.openxmlformats.org/officeDocument/2006/relationships/image" Target="../media/image215.png"/><Relationship Id="rId8" Type="http://schemas.openxmlformats.org/officeDocument/2006/relationships/image" Target="../media/image2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0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4" Type="http://schemas.openxmlformats.org/officeDocument/2006/relationships/image" Target="../media/image220.png"/><Relationship Id="rId5" Type="http://schemas.openxmlformats.org/officeDocument/2006/relationships/image" Target="../media/image221.png"/><Relationship Id="rId6" Type="http://schemas.openxmlformats.org/officeDocument/2006/relationships/image" Target="../media/image222.png"/><Relationship Id="rId7" Type="http://schemas.openxmlformats.org/officeDocument/2006/relationships/image" Target="../media/image223.png"/><Relationship Id="rId8" Type="http://schemas.openxmlformats.org/officeDocument/2006/relationships/image" Target="../media/image224.png"/><Relationship Id="rId9" Type="http://schemas.openxmlformats.org/officeDocument/2006/relationships/image" Target="../media/image2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8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6.png"/><Relationship Id="rId3" Type="http://schemas.openxmlformats.org/officeDocument/2006/relationships/image" Target="../media/image227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8.jpeg"/><Relationship Id="rId3" Type="http://schemas.openxmlformats.org/officeDocument/2006/relationships/image" Target="../media/image229.jpe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0.jpg"/><Relationship Id="rId3" Type="http://schemas.openxmlformats.org/officeDocument/2006/relationships/image" Target="../media/image231.jp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4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5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6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7.png"/><Relationship Id="rId3" Type="http://schemas.openxmlformats.org/officeDocument/2006/relationships/image" Target="../media/image238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9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2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4" Type="http://schemas.openxmlformats.org/officeDocument/2006/relationships/image" Target="../media/image243.png"/><Relationship Id="rId5" Type="http://schemas.openxmlformats.org/officeDocument/2006/relationships/image" Target="../media/image24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August, 2013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456485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(8TB Max.)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118701"/>
              </p:ext>
            </p:extLst>
          </p:nvPr>
        </p:nvGraphicFramePr>
        <p:xfrm>
          <a:off x="438861" y="1296872"/>
          <a:ext cx="8224868" cy="438712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FAC-1000C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78401"/>
              </p:ext>
            </p:extLst>
          </p:nvPr>
        </p:nvGraphicFramePr>
        <p:xfrm>
          <a:off x="438861" y="1296872"/>
          <a:ext cx="8191593" cy="363778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55503"/>
                <a:gridCol w="1812030"/>
                <a:gridCol w="1812030"/>
                <a:gridCol w="181203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FDD-300A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Virtual Instances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4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WAN Interfaces (Copper/SFP)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843047"/>
              </p:ext>
            </p:extLst>
          </p:nvPr>
        </p:nvGraphicFramePr>
        <p:xfrm>
          <a:off x="438861" y="1296872"/>
          <a:ext cx="8224870" cy="417634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1.6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10/100/100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12TB (Opt. 6TB)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278363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12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571628"/>
              </p:ext>
            </p:extLst>
          </p:nvPr>
        </p:nvGraphicFramePr>
        <p:xfrm>
          <a:off x="548427" y="1296872"/>
          <a:ext cx="8042348" cy="351844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r>
                        <a:rPr lang="en-US" sz="1500" baseline="0" dirty="0" smtClean="0"/>
                        <a:t>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23724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1000C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can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15" y="2965208"/>
            <a:ext cx="985368" cy="73053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FortiScan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7705980"/>
      </p:ext>
    </p:extLst>
  </p:cSld>
  <p:clrMapOvr>
    <a:masterClrMapping/>
  </p:clrMapOvr>
  <p:transition xmlns:p14="http://schemas.microsoft.com/office/powerpoint/2010/main">
    <p:wipe dir="r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035719"/>
              </p:ext>
            </p:extLst>
          </p:nvPr>
        </p:nvGraphicFramePr>
        <p:xfrm>
          <a:off x="0" y="2508130"/>
          <a:ext cx="3399692" cy="33801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+mn-lt"/>
                          <a:cs typeface="Arial Narrow" pitchFamily="34" charset="0"/>
                        </a:rPr>
                        <a:t>Network Discovery</a:t>
                      </a:r>
                      <a:r>
                        <a:rPr lang="en-US" sz="1200" b="1" baseline="0" dirty="0" smtClean="0">
                          <a:latin typeface="+mn-lt"/>
                          <a:cs typeface="Arial Narrow" pitchFamily="34" charset="0"/>
                        </a:rPr>
                        <a:t> and Asset Management</a:t>
                      </a:r>
                      <a:endParaRPr lang="en-US" sz="1200" b="1" dirty="0" smtClean="0">
                        <a:latin typeface="+mn-lt"/>
                        <a:cs typeface="Arial Narrow" pitchFamily="34" charset="0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Baseline network discovery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Manage assets and policy based end point control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Comprehensive Vulnerability Assessment and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Both Network and Agent based technologies supported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Patch and Configuration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Benchmarking against best practice deployment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Alert, Remediation &amp; Audit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Reducing security issue resolution effort</a:t>
                      </a:r>
                      <a:endParaRPr kumimoji="0" lang="en-US" sz="105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Vulnerability and Compliance Management</a:t>
            </a: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vulnerability &amp; asset management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FortiScan</a:t>
            </a:r>
            <a:endParaRPr lang="en-US" b="0" i="0" dirty="0"/>
          </a:p>
        </p:txBody>
      </p:sp>
      <p:pic>
        <p:nvPicPr>
          <p:cNvPr id="35" name="Picture 34" descr="FortiScan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91" y="1236052"/>
            <a:ext cx="1753402" cy="1299937"/>
          </a:xfrm>
          <a:prstGeom prst="rect">
            <a:avLst/>
          </a:prstGeom>
        </p:spPr>
      </p:pic>
      <p:pic>
        <p:nvPicPr>
          <p:cNvPr id="7" name="Picture 6" descr="Cloud-T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405" y="4491329"/>
            <a:ext cx="1666766" cy="1120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8" name="Picture 7" descr="Cloud-Silve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156" y="2453511"/>
            <a:ext cx="2253383" cy="15149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630" y="4294492"/>
            <a:ext cx="2141995" cy="1440099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9" descr="Cloud-Gree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623" y="2505117"/>
            <a:ext cx="1258824" cy="8463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1" name="Picture 10" descr="Workstation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42" y="2371843"/>
            <a:ext cx="391337" cy="50681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2" name="Curved Connector 11"/>
          <p:cNvCxnSpPr/>
          <p:nvPr/>
        </p:nvCxnSpPr>
        <p:spPr bwMode="auto">
          <a:xfrm rot="16200000" flipV="1">
            <a:off x="6897993" y="4110349"/>
            <a:ext cx="1367943" cy="24035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3" name="Picture 12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065" y="2921713"/>
            <a:ext cx="568960" cy="624840"/>
          </a:xfrm>
          <a:prstGeom prst="rect">
            <a:avLst/>
          </a:prstGeom>
        </p:spPr>
      </p:pic>
      <p:pic>
        <p:nvPicPr>
          <p:cNvPr id="14" name="Picture 13" descr="Laptop-Wireless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740" y="3051546"/>
            <a:ext cx="929640" cy="72136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grpSp>
        <p:nvGrpSpPr>
          <p:cNvPr id="15" name="Group 35"/>
          <p:cNvGrpSpPr/>
          <p:nvPr/>
        </p:nvGrpSpPr>
        <p:grpSpPr>
          <a:xfrm flipH="1">
            <a:off x="4732787" y="4349562"/>
            <a:ext cx="1310797" cy="745888"/>
            <a:chOff x="2627557" y="3610654"/>
            <a:chExt cx="1753736" cy="1189229"/>
          </a:xfrm>
        </p:grpSpPr>
        <p:pic>
          <p:nvPicPr>
            <p:cNvPr id="16" name="Picture 15" descr="LAN_Lt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7" name="Picture 16" descr="User-Exec-Female_R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8" name="Picture 17" descr="User-Exec-Male_R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7120787" y="5588837"/>
            <a:ext cx="95571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rgbClr val="36424A"/>
                </a:solidFill>
              </a:rPr>
              <a:t>FortiScan</a:t>
            </a:r>
            <a:endParaRPr lang="en-US" sz="1000" b="1" dirty="0" smtClean="0">
              <a:solidFill>
                <a:srgbClr val="36424A"/>
              </a:solidFill>
            </a:endParaRPr>
          </a:p>
        </p:txBody>
      </p:sp>
      <p:pic>
        <p:nvPicPr>
          <p:cNvPr id="20" name="Picture 19" descr="User-Green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999" y="2625250"/>
            <a:ext cx="392848" cy="431779"/>
          </a:xfrm>
          <a:prstGeom prst="rect">
            <a:avLst/>
          </a:prstGeom>
        </p:spPr>
      </p:pic>
      <p:cxnSp>
        <p:nvCxnSpPr>
          <p:cNvPr id="21" name="Curved Connector 20"/>
          <p:cNvCxnSpPr/>
          <p:nvPr/>
        </p:nvCxnSpPr>
        <p:spPr bwMode="auto">
          <a:xfrm rot="16200000" flipV="1">
            <a:off x="5550945" y="3276064"/>
            <a:ext cx="1793895" cy="14829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2" name="Curved Connector 21"/>
          <p:cNvCxnSpPr/>
          <p:nvPr/>
        </p:nvCxnSpPr>
        <p:spPr bwMode="auto">
          <a:xfrm rot="5400000" flipH="1" flipV="1">
            <a:off x="7076537" y="3859730"/>
            <a:ext cx="1680364" cy="42917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3" name="Curved Connector 22"/>
          <p:cNvCxnSpPr/>
          <p:nvPr/>
        </p:nvCxnSpPr>
        <p:spPr bwMode="auto">
          <a:xfrm rot="5400000" flipH="1" flipV="1">
            <a:off x="7204875" y="3786516"/>
            <a:ext cx="1625245" cy="6307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4" name="Curved Connector 23"/>
          <p:cNvCxnSpPr/>
          <p:nvPr/>
        </p:nvCxnSpPr>
        <p:spPr bwMode="auto">
          <a:xfrm rot="10800000" flipV="1">
            <a:off x="4470710" y="4914493"/>
            <a:ext cx="2718665" cy="245067"/>
          </a:xfrm>
          <a:prstGeom prst="curvedConnector3">
            <a:avLst>
              <a:gd name="adj1" fmla="val 39954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25" name="Picture 24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749" y="2649524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6" name="Picture 25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024" y="27662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7" name="Picture 26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299" y="28711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8" name="Picture 27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4449" y="29760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9" name="Picture 28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4009" y="26137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0" name="Picture 29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09" y="27661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1" name="Picture 30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48" y="4648991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028" y="4741214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4" name="Picture 33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849" y="4844509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7" name="Picture 36" descr="FortiScan_Icon_1U_Lt-s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161" y="4869048"/>
            <a:ext cx="1136162" cy="708749"/>
          </a:xfrm>
          <a:prstGeom prst="rect">
            <a:avLst/>
          </a:prstGeom>
        </p:spPr>
      </p:pic>
      <p:cxnSp>
        <p:nvCxnSpPr>
          <p:cNvPr id="38" name="Curved Connector 37"/>
          <p:cNvCxnSpPr>
            <a:endCxn id="18" idx="1"/>
          </p:cNvCxnSpPr>
          <p:nvPr/>
        </p:nvCxnSpPr>
        <p:spPr bwMode="auto">
          <a:xfrm rot="10800000">
            <a:off x="5537187" y="4896314"/>
            <a:ext cx="1307374" cy="23792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39" name="Curved Connector 38"/>
          <p:cNvCxnSpPr>
            <a:endCxn id="11" idx="2"/>
          </p:cNvCxnSpPr>
          <p:nvPr/>
        </p:nvCxnSpPr>
        <p:spPr bwMode="auto">
          <a:xfrm rot="10800000">
            <a:off x="5142311" y="2878658"/>
            <a:ext cx="2161714" cy="2136619"/>
          </a:xfrm>
          <a:prstGeom prst="curvedConnector2">
            <a:avLst/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154" y="565944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231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FortiScan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143026"/>
              </p:ext>
            </p:extLst>
          </p:nvPr>
        </p:nvGraphicFramePr>
        <p:xfrm>
          <a:off x="466859" y="1355124"/>
          <a:ext cx="8272229" cy="112215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34350"/>
                <a:gridCol w="1268024"/>
                <a:gridCol w="1153971"/>
                <a:gridCol w="1153971"/>
                <a:gridCol w="1153971"/>
                <a:gridCol w="1153971"/>
                <a:gridCol w="1153971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FortiScan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FSC-VM-Base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FSC-VM-100-UG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FSC-VM-20000-UG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Assets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+20,000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77742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619" y="2989457"/>
            <a:ext cx="1038704" cy="76349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FortiBalancer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FortiBalancer &amp; </a:t>
            </a:r>
            <a:r>
              <a:rPr lang="en-US" b="0" i="0" dirty="0" err="1" smtClean="0"/>
              <a:t>FortiADC</a:t>
            </a:r>
            <a:endParaRPr lang="en-US" b="0" i="0" dirty="0"/>
          </a:p>
        </p:txBody>
      </p:sp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74" y="1328616"/>
            <a:ext cx="1674626" cy="1230922"/>
          </a:xfrm>
          <a:prstGeom prst="rect">
            <a:avLst/>
          </a:prstGeom>
        </p:spPr>
      </p:pic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613167"/>
              </p:ext>
            </p:extLst>
          </p:nvPr>
        </p:nvGraphicFramePr>
        <p:xfrm>
          <a:off x="427421" y="1228220"/>
          <a:ext cx="8282485" cy="36251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01379"/>
                <a:gridCol w="1146851"/>
                <a:gridCol w="1146851"/>
                <a:gridCol w="1146851"/>
                <a:gridCol w="1146851"/>
                <a:gridCol w="1146851"/>
                <a:gridCol w="1146851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FortiBalancer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</a:t>
                      </a: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-1000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FBL-2000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Max</a:t>
                      </a:r>
                      <a:r>
                        <a:rPr lang="en-US" sz="1400" baseline="0" dirty="0" smtClean="0"/>
                        <a:t> Connections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Layer 7 RPS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75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1.15M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22,500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1.5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1.6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10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400" dirty="0" smtClean="0"/>
                        <a:t>x GE RJ45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8x GE RJ45,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4x 10GE,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16x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Single/Dual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4953000"/>
            <a:ext cx="464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</a:t>
            </a:r>
          </a:p>
        </p:txBody>
      </p:sp>
    </p:spTree>
    <p:extLst>
      <p:ext uri="{BB962C8B-B14F-4D97-AF65-F5344CB8AC3E}">
        <p14:creationId xmlns:p14="http://schemas.microsoft.com/office/powerpoint/2010/main" val="255065213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159820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2 TB (8</a:t>
                      </a:r>
                      <a:r>
                        <a:rPr lang="en-US" sz="1500" baseline="0" dirty="0" smtClean="0"/>
                        <a:t>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Models by Target Segments</a:t>
            </a:r>
            <a:endParaRPr lang="en-US" dirty="0"/>
          </a:p>
        </p:txBody>
      </p: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627785"/>
              </p:ext>
            </p:extLst>
          </p:nvPr>
        </p:nvGraphicFramePr>
        <p:xfrm>
          <a:off x="277798" y="1247522"/>
          <a:ext cx="8544496" cy="4798592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670051"/>
                <a:gridCol w="1374889"/>
                <a:gridCol w="1374889"/>
                <a:gridCol w="1374889"/>
                <a:gridCol w="1374889"/>
                <a:gridCol w="1374889"/>
              </a:tblGrid>
              <a:tr h="5274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Core</a:t>
                      </a:r>
                      <a:endParaRPr kumimoji="0" lang="en-US" sz="1400" b="1" i="0" u="none" strike="noStrike" cap="none" spc="2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54868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Desktop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FG-3950B_Ft-TOP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107801" y="4311328"/>
            <a:ext cx="1293522" cy="610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FWF-60D_Ft-top-RE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6298" y="4189307"/>
            <a:ext cx="898121" cy="899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FG-60D_Ft-top-RE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4277" y="4825780"/>
            <a:ext cx="981984" cy="443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FG-5140B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239" y="3506882"/>
            <a:ext cx="1576204" cy="153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G-1000C_Ft-To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554" y="4505472"/>
            <a:ext cx="1334649" cy="517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G-800C_Ft-top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218" y="4614114"/>
            <a:ext cx="1431505" cy="407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459271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605270"/>
              </p:ext>
            </p:extLst>
          </p:nvPr>
        </p:nvGraphicFramePr>
        <p:xfrm>
          <a:off x="466859" y="1355124"/>
          <a:ext cx="8248924" cy="167460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12296"/>
                <a:gridCol w="1978876"/>
                <a:gridCol w="1978876"/>
                <a:gridCol w="1978876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FNS-1000C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60,000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018888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POE+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031" y="2063588"/>
            <a:ext cx="5029439" cy="94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Deployment Modes</a:t>
            </a:r>
            <a:endParaRPr lang="en-US" dirty="0"/>
          </a:p>
        </p:txBody>
      </p:sp>
      <p:pic>
        <p:nvPicPr>
          <p:cNvPr id="80" name="Picture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35" y="4877232"/>
            <a:ext cx="1342860" cy="996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551790"/>
              </p:ext>
            </p:extLst>
          </p:nvPr>
        </p:nvGraphicFramePr>
        <p:xfrm>
          <a:off x="195388" y="1299457"/>
          <a:ext cx="8802077" cy="463296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481939"/>
                <a:gridCol w="1220023"/>
                <a:gridCol w="1220023"/>
                <a:gridCol w="1220023"/>
                <a:gridCol w="1220023"/>
                <a:gridCol w="1220023"/>
                <a:gridCol w="1220023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4B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Core</a:t>
                      </a:r>
                      <a:endParaRPr kumimoji="0" lang="en-US" sz="1400" b="1" i="0" u="none" strike="noStrike" cap="none" spc="2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79120">
                <a:tc rowSpan="2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High Perf. FW/VPN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WF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ATP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NGFW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NGFW+ATP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UTM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57912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FortiOS Feature Select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90842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228600"/>
            <a:ext cx="717253" cy="7172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78910"/>
              </p:ext>
            </p:extLst>
          </p:nvPr>
        </p:nvGraphicFramePr>
        <p:xfrm>
          <a:off x="304796" y="1295400"/>
          <a:ext cx="8382003" cy="445516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8860"/>
                <a:gridCol w="1037604"/>
                <a:gridCol w="1037604"/>
                <a:gridCol w="943587"/>
                <a:gridCol w="943587"/>
                <a:gridCol w="943587"/>
                <a:gridCol w="943587"/>
                <a:gridCol w="943587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/>
          <a:lstStyle/>
          <a:p>
            <a:pPr marL="0" indent="0">
              <a:buNone/>
            </a:pPr>
            <a:r>
              <a:rPr lang="en-US" sz="1200" b="1" dirty="0"/>
              <a:t>July 2012</a:t>
            </a:r>
          </a:p>
          <a:p>
            <a:r>
              <a:rPr lang="en-US" sz="1200" dirty="0"/>
              <a:t>Upgrade 60C/80C/110C/111C specifications</a:t>
            </a:r>
          </a:p>
          <a:p>
            <a:r>
              <a:rPr lang="en-US" sz="1200" dirty="0"/>
              <a:t>Comparison Table Update</a:t>
            </a:r>
          </a:p>
          <a:p>
            <a:r>
              <a:rPr lang="en-US" sz="1200" dirty="0"/>
              <a:t>Add FS-124-PoE</a:t>
            </a:r>
          </a:p>
          <a:p>
            <a:r>
              <a:rPr lang="en-US" sz="1200" dirty="0"/>
              <a:t>Add FG3950B Modules Table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August 2012</a:t>
            </a:r>
          </a:p>
          <a:p>
            <a:r>
              <a:rPr lang="en-US" sz="1200" dirty="0"/>
              <a:t>Corrected </a:t>
            </a:r>
            <a:r>
              <a:rPr lang="en-US" sz="1200" dirty="0" err="1"/>
              <a:t>FortiDDOS</a:t>
            </a:r>
            <a:r>
              <a:rPr lang="en-US" sz="1200" dirty="0"/>
              <a:t> numbers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September 2012</a:t>
            </a:r>
          </a:p>
          <a:p>
            <a:r>
              <a:rPr lang="en-US" sz="1200" dirty="0"/>
              <a:t>Hardware Feature Icons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October 2012</a:t>
            </a:r>
          </a:p>
          <a:p>
            <a:r>
              <a:rPr lang="en-US" sz="1200" dirty="0"/>
              <a:t>Remove FortiGate-One</a:t>
            </a:r>
          </a:p>
          <a:p>
            <a:r>
              <a:rPr lang="en-US" sz="1200" dirty="0"/>
              <a:t>Add new products – FG-60C-POE, FCLTR-5103, FGR-100C &amp; FAPs</a:t>
            </a:r>
          </a:p>
          <a:p>
            <a:endParaRPr lang="en-US" sz="1200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November 2012</a:t>
            </a:r>
          </a:p>
          <a:p>
            <a:r>
              <a:rPr lang="en-US" sz="1200" dirty="0"/>
              <a:t>Update FG100D</a:t>
            </a:r>
          </a:p>
          <a:p>
            <a:r>
              <a:rPr lang="en-US" sz="1200" dirty="0"/>
              <a:t>Add FortiOS5</a:t>
            </a:r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December 2012</a:t>
            </a:r>
          </a:p>
          <a:p>
            <a:r>
              <a:rPr lang="en-US" sz="1200" dirty="0"/>
              <a:t>Add FAC200D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January 2013</a:t>
            </a:r>
          </a:p>
          <a:p>
            <a:r>
              <a:rPr lang="en-US" sz="1200" dirty="0" smtClean="0"/>
              <a:t>Update info with V5 values</a:t>
            </a:r>
          </a:p>
          <a:p>
            <a:r>
              <a:rPr lang="en-US" sz="1200" dirty="0" smtClean="0"/>
              <a:t>Add 20C-ADSL, 5001C, FG/FWF-60D, new </a:t>
            </a:r>
            <a:r>
              <a:rPr lang="en-US" sz="1200" dirty="0" err="1" smtClean="0"/>
              <a:t>FortiSwitches</a:t>
            </a:r>
            <a:endParaRPr lang="en-US" sz="1200" dirty="0"/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February 2013</a:t>
            </a:r>
          </a:p>
          <a:p>
            <a:r>
              <a:rPr lang="en-US" sz="1200" dirty="0"/>
              <a:t>Add </a:t>
            </a:r>
            <a:r>
              <a:rPr lang="en-US" sz="1200" dirty="0" err="1" smtClean="0"/>
              <a:t>FortiCarrier</a:t>
            </a:r>
            <a:r>
              <a:rPr lang="en-US" sz="1200" dirty="0" smtClean="0"/>
              <a:t> upgrade</a:t>
            </a:r>
          </a:p>
          <a:p>
            <a:r>
              <a:rPr lang="en-US" sz="1200" dirty="0" smtClean="0"/>
              <a:t>Update SSL VPN performance, #users for some models</a:t>
            </a:r>
          </a:p>
          <a:p>
            <a:r>
              <a:rPr lang="en-US" sz="1200" dirty="0" smtClean="0"/>
              <a:t>Flow Av upgrades for some models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March 2013</a:t>
            </a:r>
            <a:endParaRPr lang="en-US" sz="1200" b="1" dirty="0"/>
          </a:p>
          <a:p>
            <a:r>
              <a:rPr lang="en-US" sz="1200" dirty="0" smtClean="0"/>
              <a:t>Revised 3600C IPSEC VPN</a:t>
            </a:r>
            <a:endParaRPr lang="en-US" sz="1200" dirty="0"/>
          </a:p>
          <a:p>
            <a:r>
              <a:rPr lang="en-US" sz="1200" dirty="0" smtClean="0"/>
              <a:t>Add GB Log/day for FMGR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100D_Ft-to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440" y="4876800"/>
            <a:ext cx="2736001" cy="81548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895600" y="5562600"/>
            <a:ext cx="152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5647235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38" name="Picture 37" descr="FG-140D_Ft-top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4580435"/>
            <a:ext cx="2694214" cy="838200"/>
          </a:xfrm>
          <a:prstGeom prst="rect">
            <a:avLst/>
          </a:prstGeom>
        </p:spPr>
      </p:pic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4351835"/>
            <a:ext cx="2667000" cy="829733"/>
          </a:xfrm>
          <a:prstGeom prst="rect">
            <a:avLst/>
          </a:prstGeom>
        </p:spPr>
      </p:pic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" t="14211" r="11504" b="27902"/>
          <a:stretch/>
        </p:blipFill>
        <p:spPr>
          <a:xfrm>
            <a:off x="412683" y="48768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1148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33400" y="54864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53" y="55679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84796"/>
              </p:ext>
            </p:extLst>
          </p:nvPr>
        </p:nvGraphicFramePr>
        <p:xfrm>
          <a:off x="354803" y="1305884"/>
          <a:ext cx="8337659" cy="489841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71345"/>
                <a:gridCol w="1127719"/>
                <a:gridCol w="1127719"/>
                <a:gridCol w="1127719"/>
                <a:gridCol w="1127719"/>
                <a:gridCol w="1127719"/>
                <a:gridCol w="1127719"/>
              </a:tblGrid>
              <a:tr h="30586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39385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30/40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35/65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300/700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(Tunnel,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5,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5,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5,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16, 16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32, 32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20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1,000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9021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066800"/>
            <a:ext cx="457200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1066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66241"/>
              </p:ext>
            </p:extLst>
          </p:nvPr>
        </p:nvGraphicFramePr>
        <p:xfrm>
          <a:off x="452826" y="1423857"/>
          <a:ext cx="8226223" cy="288579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Thin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2x3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295400"/>
            <a:ext cx="457200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2954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727779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Product Overview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  <a:endParaRPr lang="en-US" dirty="0" smtClean="0"/>
          </a:p>
          <a:p>
            <a:r>
              <a:rPr lang="en-US" dirty="0" smtClean="0"/>
              <a:t>FortiClient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FortiDB</a:t>
            </a:r>
          </a:p>
          <a:p>
            <a:r>
              <a:rPr lang="en-US" dirty="0" smtClean="0"/>
              <a:t>FortiScan</a:t>
            </a:r>
          </a:p>
          <a:p>
            <a:r>
              <a:rPr lang="en-US" dirty="0" smtClean="0"/>
              <a:t>FortiBalancer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r>
              <a:rPr lang="en-US" dirty="0" smtClean="0"/>
              <a:t>FortiSwitch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</a:t>
            </a:r>
            <a:r>
              <a:rPr lang="en-US" b="0" i="0" dirty="0"/>
              <a:t>3</a:t>
            </a:r>
            <a:r>
              <a:rPr lang="en-US" b="0" i="0" dirty="0" smtClean="0"/>
              <a:t>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2101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</a:t>
            </a:r>
            <a:r>
              <a:rPr lang="en-US" b="0" i="0" dirty="0"/>
              <a:t>3</a:t>
            </a:r>
            <a:r>
              <a:rPr lang="en-US" b="0" i="0" dirty="0" smtClean="0"/>
              <a:t>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56407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9710" y="3043296"/>
            <a:ext cx="582212" cy="363744"/>
          </a:xfrm>
          <a:prstGeom prst="rect">
            <a:avLst/>
          </a:prstGeom>
          <a:effectLst/>
        </p:spPr>
      </p:pic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9229565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475905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Product Overview</a:t>
            </a: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982" y="2872038"/>
            <a:ext cx="1016316" cy="87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3299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10" y="1915160"/>
            <a:ext cx="4415109" cy="1160672"/>
          </a:xfrm>
          <a:prstGeom prst="rect">
            <a:avLst/>
          </a:prstGeom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4473814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49" y="1813559"/>
            <a:ext cx="4582131" cy="1310288"/>
          </a:xfrm>
          <a:prstGeom prst="rect">
            <a:avLst/>
          </a:prstGeom>
        </p:spPr>
      </p:pic>
      <p:pic>
        <p:nvPicPr>
          <p:cNvPr id="14" name="Picture 71" descr="dark_WiFi_abg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065462"/>
            <a:ext cx="58261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15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53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FortiGate-80C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8292319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16, 16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457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2552906"/>
            <a:ext cx="2948897" cy="128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1166563"/>
            <a:ext cx="2932635" cy="1207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/>
              <a:t>FortiGate-80CM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6167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16, 16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106058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2297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110" y="312297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105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867685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16, 16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16, 16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50" y="3329237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359160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57" y="3353194"/>
            <a:ext cx="570839" cy="313871"/>
          </a:xfrm>
          <a:prstGeom prst="rect">
            <a:avLst/>
          </a:prstGeom>
        </p:spPr>
      </p:pic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352800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90D-Port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752600"/>
            <a:ext cx="3619500" cy="838200"/>
          </a:xfrm>
          <a:prstGeom prst="rect">
            <a:avLst/>
          </a:prstGeom>
        </p:spPr>
      </p:pic>
      <p:pic>
        <p:nvPicPr>
          <p:cNvPr id="3" name="Picture 2" descr="FG-90D-LED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819400"/>
            <a:ext cx="3657602" cy="5225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6109718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16, 16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  <a:endParaRPr lang="en-US" sz="1200" dirty="0"/>
          </a:p>
        </p:txBody>
      </p:sp>
      <p:pic>
        <p:nvPicPr>
          <p:cNvPr id="12" name="Picture 11" descr="dark_FortiASICS_SOC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50" y="3074881"/>
            <a:ext cx="685872" cy="354119"/>
          </a:xfrm>
          <a:prstGeom prst="rect">
            <a:avLst/>
          </a:prstGeom>
        </p:spPr>
      </p:pic>
      <p:pic>
        <p:nvPicPr>
          <p:cNvPr id="14" name="Picture 13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029" y="3104804"/>
            <a:ext cx="569690" cy="312735"/>
          </a:xfrm>
          <a:prstGeom prst="rect">
            <a:avLst/>
          </a:prstGeom>
          <a:effectLst/>
        </p:spPr>
      </p:pic>
      <p:pic>
        <p:nvPicPr>
          <p:cNvPr id="18" name="Picture 17" descr="dark_usb_conso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57" y="3098838"/>
            <a:ext cx="570839" cy="313871"/>
          </a:xfrm>
          <a:prstGeom prst="rect">
            <a:avLst/>
          </a:prstGeom>
        </p:spPr>
      </p:pic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9844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90D-Port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752600"/>
            <a:ext cx="3619500" cy="838200"/>
          </a:xfrm>
          <a:prstGeom prst="rect">
            <a:avLst/>
          </a:prstGeom>
        </p:spPr>
      </p:pic>
      <p:pic>
        <p:nvPicPr>
          <p:cNvPr id="3" name="Picture 2" descr="FG-90D-LED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819400"/>
            <a:ext cx="3657602" cy="522514"/>
          </a:xfrm>
          <a:prstGeom prst="rect">
            <a:avLst/>
          </a:prstGeom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0080" y="342900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22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72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1087490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32, 32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788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50204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32, 32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 bwMode="auto">
          <a:xfrm>
            <a:off x="462646" y="-444371"/>
            <a:ext cx="8310424" cy="831042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alpha val="68000"/>
                </a:schemeClr>
              </a:gs>
              <a:gs pos="100000">
                <a:schemeClr val="accent5">
                  <a:lumMod val="50000"/>
                  <a:alpha val="65000"/>
                </a:schemeClr>
              </a:gs>
            </a:gsLst>
            <a:lin ang="1926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2467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341563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31908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75" y="477043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0838" y="506253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5750" y="518318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513238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2650" y="42227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4734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18"/>
          <p:cNvSpPr/>
          <p:nvPr/>
        </p:nvSpPr>
        <p:spPr bwMode="auto">
          <a:xfrm>
            <a:off x="1502487" y="-3258"/>
            <a:ext cx="6230743" cy="6230743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6" name="Title 29"/>
          <p:cNvSpPr>
            <a:spLocks noGrp="1"/>
          </p:cNvSpPr>
          <p:nvPr>
            <p:ph type="title"/>
          </p:nvPr>
        </p:nvSpPr>
        <p:spPr bwMode="auto">
          <a:xfrm>
            <a:off x="228600" y="215900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rPr>
              <a:t>Broad Product Portfolio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3316826" y="778784"/>
            <a:ext cx="2602065" cy="2602065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8" name="TextBox 65"/>
          <p:cNvSpPr txBox="1">
            <a:spLocks noChangeArrowheads="1"/>
          </p:cNvSpPr>
          <p:nvPr/>
        </p:nvSpPr>
        <p:spPr bwMode="auto">
          <a:xfrm>
            <a:off x="539908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20-1000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758257" y="3067118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0" name="TextBox 27"/>
          <p:cNvSpPr txBox="1">
            <a:spLocks noChangeArrowheads="1"/>
          </p:cNvSpPr>
          <p:nvPr/>
        </p:nvSpPr>
        <p:spPr bwMode="auto">
          <a:xfrm>
            <a:off x="3681413" y="4013200"/>
            <a:ext cx="1927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LARGE ENTERPRISE</a:t>
            </a:r>
          </a:p>
        </p:txBody>
      </p:sp>
      <p:sp>
        <p:nvSpPr>
          <p:cNvPr id="62481" name="TextBox 62"/>
          <p:cNvSpPr txBox="1">
            <a:spLocks noChangeArrowheads="1"/>
          </p:cNvSpPr>
          <p:nvPr/>
        </p:nvSpPr>
        <p:spPr bwMode="auto">
          <a:xfrm>
            <a:off x="3516313" y="4171950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1000-3000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1801970" y="2377339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3" name="TextBox 26"/>
          <p:cNvSpPr txBox="1">
            <a:spLocks noChangeArrowheads="1"/>
          </p:cNvSpPr>
          <p:nvPr/>
        </p:nvSpPr>
        <p:spPr bwMode="auto">
          <a:xfrm>
            <a:off x="1755775" y="3468688"/>
            <a:ext cx="1925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SERVICE PROVIDER</a:t>
            </a:r>
          </a:p>
        </p:txBody>
      </p:sp>
      <p:grpSp>
        <p:nvGrpSpPr>
          <p:cNvPr id="62484" name="Group 61"/>
          <p:cNvGrpSpPr>
            <a:grpSpLocks/>
          </p:cNvGrpSpPr>
          <p:nvPr/>
        </p:nvGrpSpPr>
        <p:grpSpPr bwMode="auto">
          <a:xfrm>
            <a:off x="1827213" y="2025650"/>
            <a:ext cx="1590675" cy="1474788"/>
            <a:chOff x="1501855" y="2011679"/>
            <a:chExt cx="2236989" cy="2072951"/>
          </a:xfrm>
        </p:grpSpPr>
        <p:pic>
          <p:nvPicPr>
            <p:cNvPr id="62518" name="Picture 56" descr="FG-5140_Rt-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855" y="2011679"/>
              <a:ext cx="1575745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9" name="Picture 55" descr="FG-3950_Rt-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212" y="2932486"/>
              <a:ext cx="1500632" cy="115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Oval 69"/>
          <p:cNvSpPr/>
          <p:nvPr/>
        </p:nvSpPr>
        <p:spPr bwMode="auto">
          <a:xfrm>
            <a:off x="5743688" y="2279759"/>
            <a:ext cx="1669945" cy="1669945"/>
          </a:xfrm>
          <a:prstGeom prst="ellipse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6" name="TextBox 33"/>
          <p:cNvSpPr txBox="1">
            <a:spLocks noChangeArrowheads="1"/>
          </p:cNvSpPr>
          <p:nvPr/>
        </p:nvSpPr>
        <p:spPr bwMode="auto">
          <a:xfrm>
            <a:off x="5608638" y="3241675"/>
            <a:ext cx="1858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SMALL/MEDIUM  ENTERPRISE</a:t>
            </a:r>
          </a:p>
        </p:txBody>
      </p:sp>
      <p:sp>
        <p:nvSpPr>
          <p:cNvPr id="62487" name="TextBox 70"/>
          <p:cNvSpPr txBox="1">
            <a:spLocks noChangeArrowheads="1"/>
          </p:cNvSpPr>
          <p:nvPr/>
        </p:nvSpPr>
        <p:spPr bwMode="auto">
          <a:xfrm>
            <a:off x="159543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3000-5000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2488" name="TextBox 72"/>
          <p:cNvSpPr txBox="1">
            <a:spLocks noChangeArrowheads="1"/>
          </p:cNvSpPr>
          <p:nvPr/>
        </p:nvSpPr>
        <p:spPr bwMode="auto">
          <a:xfrm>
            <a:off x="1485900" y="534035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FortiManager 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489" name="Picture 73" descr="FortiAnalyzer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6225" y="5084763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0" name="Picture 74" descr="FortiManager_Icon_1U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138" y="4775200"/>
            <a:ext cx="1130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1" name="Picture 75" descr="FortiMail_Icon_1U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900" y="5202238"/>
            <a:ext cx="11255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2" name="Picture 76" descr="FortiWeb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5575" y="5148263"/>
            <a:ext cx="1128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Picture 77" descr="FortiDB_Icon_1U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338" y="4814888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Picture 78" descr="FortiScan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1850" y="4229100"/>
            <a:ext cx="1128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5" name="TextBox 79"/>
          <p:cNvSpPr txBox="1">
            <a:spLocks noChangeArrowheads="1"/>
          </p:cNvSpPr>
          <p:nvPr/>
        </p:nvSpPr>
        <p:spPr bwMode="auto">
          <a:xfrm>
            <a:off x="2603500" y="56769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FortiAnalyzer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6" name="TextBox 80"/>
          <p:cNvSpPr txBox="1">
            <a:spLocks noChangeArrowheads="1"/>
          </p:cNvSpPr>
          <p:nvPr/>
        </p:nvSpPr>
        <p:spPr bwMode="auto">
          <a:xfrm>
            <a:off x="3775075" y="578167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FortiMail 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7" name="TextBox 81"/>
          <p:cNvSpPr txBox="1">
            <a:spLocks noChangeArrowheads="1"/>
          </p:cNvSpPr>
          <p:nvPr/>
        </p:nvSpPr>
        <p:spPr bwMode="auto">
          <a:xfrm>
            <a:off x="5056188" y="5741988"/>
            <a:ext cx="1544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FortiWeb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8" name="TextBox 82"/>
          <p:cNvSpPr txBox="1">
            <a:spLocks noChangeArrowheads="1"/>
          </p:cNvSpPr>
          <p:nvPr/>
        </p:nvSpPr>
        <p:spPr bwMode="auto">
          <a:xfrm>
            <a:off x="6038850" y="54102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FortiDB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9" name="TextBox 83"/>
          <p:cNvSpPr txBox="1">
            <a:spLocks noChangeArrowheads="1"/>
          </p:cNvSpPr>
          <p:nvPr/>
        </p:nvSpPr>
        <p:spPr bwMode="auto">
          <a:xfrm>
            <a:off x="6951663" y="48355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FortiScan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3330316" y="830956"/>
            <a:ext cx="2552324" cy="2552324"/>
            <a:chOff x="2095876" y="1173480"/>
            <a:chExt cx="4960244" cy="4960244"/>
          </a:xfrm>
          <a:scene3d>
            <a:camera prst="isometricTopUp"/>
            <a:lightRig rig="threePt" dir="t"/>
          </a:scene3d>
        </p:grpSpPr>
        <p:pic>
          <p:nvPicPr>
            <p:cNvPr id="39" name="Picture 38" descr="Engine3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95876" y="1173480"/>
              <a:ext cx="4960244" cy="4960244"/>
            </a:xfrm>
            <a:prstGeom prst="rect">
              <a:avLst/>
            </a:prstGeom>
          </p:spPr>
        </p:pic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4008427" y="3697245"/>
              <a:ext cx="1264816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latin typeface="+mn-lt"/>
                  <a:ea typeface="ＭＳ Ｐゴシック" pitchFamily="60" charset="-128"/>
                  <a:cs typeface="Arial" pitchFamily="34" charset="0"/>
                </a:rPr>
                <a:t>FortiASIC</a:t>
              </a: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auto">
            <a:xfrm>
              <a:off x="4124543" y="3221175"/>
              <a:ext cx="1003131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solidFill>
                    <a:srgbClr val="C00000"/>
                  </a:solidFill>
                  <a:latin typeface="+mn-lt"/>
                  <a:ea typeface="ＭＳ Ｐゴシック" pitchFamily="60" charset="-128"/>
                  <a:cs typeface="Arial" pitchFamily="34" charset="0"/>
                </a:rPr>
                <a:t>FortiOS</a:t>
              </a:r>
            </a:p>
          </p:txBody>
        </p:sp>
      </p:grpSp>
      <p:pic>
        <p:nvPicPr>
          <p:cNvPr id="62501" name="Picture 11" descr="FortiSwitch_Icon_2U_L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463" y="3516313"/>
            <a:ext cx="103663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3" y="26066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3" name="Picture 43" descr="FortiManager_Icon_2U_Lt-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888" y="2790825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4" name="TextBox 44"/>
          <p:cNvSpPr txBox="1">
            <a:spLocks noChangeArrowheads="1"/>
          </p:cNvSpPr>
          <p:nvPr/>
        </p:nvSpPr>
        <p:spPr bwMode="auto">
          <a:xfrm>
            <a:off x="7799388" y="418623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FortiSwitch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505" name="TextBox 46"/>
          <p:cNvSpPr txBox="1">
            <a:spLocks noChangeArrowheads="1"/>
          </p:cNvSpPr>
          <p:nvPr/>
        </p:nvSpPr>
        <p:spPr bwMode="auto">
          <a:xfrm>
            <a:off x="7680325" y="3267075"/>
            <a:ext cx="1544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VM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6" name="Picture 4" descr="FortiAP_Icon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4348163"/>
            <a:ext cx="9826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7" name="Picture 30" descr="Medium-Appliance_Lt-s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3502025"/>
            <a:ext cx="10223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8" name="TextBox 49"/>
          <p:cNvSpPr txBox="1">
            <a:spLocks noChangeArrowheads="1"/>
          </p:cNvSpPr>
          <p:nvPr/>
        </p:nvSpPr>
        <p:spPr bwMode="auto">
          <a:xfrm>
            <a:off x="92075" y="406082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FortiAuthenticator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400300"/>
            <a:ext cx="10588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4638" y="3175000"/>
            <a:ext cx="115093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1" name="TextBox 50"/>
          <p:cNvSpPr txBox="1">
            <a:spLocks noChangeArrowheads="1"/>
          </p:cNvSpPr>
          <p:nvPr/>
        </p:nvSpPr>
        <p:spPr bwMode="auto">
          <a:xfrm>
            <a:off x="685800" y="48593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FortiAP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62512" name="Group 60"/>
          <p:cNvGrpSpPr>
            <a:grpSpLocks/>
          </p:cNvGrpSpPr>
          <p:nvPr/>
        </p:nvGrpSpPr>
        <p:grpSpPr bwMode="auto">
          <a:xfrm>
            <a:off x="5934075" y="2130425"/>
            <a:ext cx="1290638" cy="1133475"/>
            <a:chOff x="5710145" y="2786887"/>
            <a:chExt cx="1814339" cy="1592299"/>
          </a:xfrm>
        </p:grpSpPr>
        <p:pic>
          <p:nvPicPr>
            <p:cNvPr id="62516" name="Picture 58" descr="FG-3950_Lt-s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145" y="2786887"/>
              <a:ext cx="1493520" cy="1145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7" name="Picture 59" descr="1U_Lt-s_x200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1465" y="3236185"/>
              <a:ext cx="1293019" cy="114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513" name="Picture 53" descr="Blade-Appliance_Lt-s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0825" y="2754313"/>
            <a:ext cx="10350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4" name="Picture 6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2657475"/>
            <a:ext cx="10509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5" name="TextBox 50"/>
          <p:cNvSpPr txBox="1">
            <a:spLocks noChangeArrowheads="1"/>
          </p:cNvSpPr>
          <p:nvPr/>
        </p:nvSpPr>
        <p:spPr bwMode="auto">
          <a:xfrm>
            <a:off x="149225" y="31956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FortiDDoS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7007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43597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32, 32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36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142560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32, 32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76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2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32, 32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3790597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286027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018" y="3075832"/>
            <a:ext cx="2202026" cy="85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452024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3919105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323994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639" y="2326851"/>
            <a:ext cx="2168787" cy="86338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271755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263258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410147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010634"/>
            <a:ext cx="213020" cy="151969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49078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4994455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FGT-240D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553064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083105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12" y="5845550"/>
            <a:ext cx="213020" cy="151969"/>
          </a:xfrm>
          <a:prstGeom prst="rect">
            <a:avLst/>
          </a:prstGeom>
        </p:spPr>
      </p:pic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5562600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5364960"/>
            <a:ext cx="2433773" cy="73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554079"/>
              </p:ext>
            </p:extLst>
          </p:nvPr>
        </p:nvGraphicFramePr>
        <p:xfrm>
          <a:off x="354803" y="1538904"/>
          <a:ext cx="8385435" cy="449096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74857"/>
                <a:gridCol w="958654"/>
                <a:gridCol w="958654"/>
                <a:gridCol w="958654"/>
                <a:gridCol w="958654"/>
                <a:gridCol w="958654"/>
                <a:gridCol w="958654"/>
                <a:gridCol w="958654"/>
              </a:tblGrid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</a:t>
                      </a:r>
                      <a:r>
                        <a:rPr lang="en-US" sz="1100" baseline="0" dirty="0" smtClean="0"/>
                        <a:t>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(Tunnel,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32, 32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32, 32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256, 256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512, 512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512, 512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1024, 3072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</a:t>
                      </a:r>
                      <a:r>
                        <a:rPr lang="en-US" sz="1100" i="0" baseline="0" dirty="0" smtClean="0"/>
                        <a:t>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295400"/>
            <a:ext cx="457200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2954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8620991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32, 32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2" name="Picture 21" descr="dark_Storage_16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3048000"/>
            <a:ext cx="578376" cy="317504"/>
          </a:xfrm>
          <a:prstGeom prst="rect">
            <a:avLst/>
          </a:prstGeom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8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878273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32, 32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8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1749218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256, 256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512, 512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5271002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512, 512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52490" cy="754222"/>
            <a:chOff x="5918200" y="3063875"/>
            <a:chExt cx="2652490" cy="75422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756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 bwMode="auto">
          <a:xfrm rot="10800000">
            <a:off x="141287" y="24384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7" name="Right Triangle 66"/>
          <p:cNvSpPr/>
          <p:nvPr/>
        </p:nvSpPr>
        <p:spPr bwMode="auto">
          <a:xfrm rot="10800000" flipH="1">
            <a:off x="8839200" y="57912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Right Triangle 65"/>
          <p:cNvSpPr/>
          <p:nvPr/>
        </p:nvSpPr>
        <p:spPr bwMode="auto">
          <a:xfrm rot="10800000" flipH="1">
            <a:off x="8839200" y="48768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ight Triangle 25"/>
          <p:cNvSpPr/>
          <p:nvPr/>
        </p:nvSpPr>
        <p:spPr bwMode="auto">
          <a:xfrm rot="10800000" flipH="1">
            <a:off x="8839200" y="37338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2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HelveticaNeue Condensed" charset="0"/>
                <a:ea typeface="ＭＳ Ｐゴシック" charset="0"/>
                <a:cs typeface="ＭＳ Ｐゴシック" charset="0"/>
              </a:rPr>
              <a:t>Fortinet Product Portfolio</a:t>
            </a:r>
            <a:endParaRPr lang="en-US" b="0" i="0" dirty="0">
              <a:latin typeface="HelveticaNeue Condensed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762382"/>
              </p:ext>
            </p:extLst>
          </p:nvPr>
        </p:nvGraphicFramePr>
        <p:xfrm>
          <a:off x="293688" y="1371602"/>
          <a:ext cx="8610600" cy="472440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610600"/>
              </a:tblGrid>
              <a:tr h="152500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/>
                </a:tc>
              </a:tr>
              <a:tr h="12403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10664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8925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</a:tbl>
          </a:graphicData>
        </a:graphic>
      </p:graphicFrame>
      <p:pic>
        <p:nvPicPr>
          <p:cNvPr id="11" name="Picture 10" descr="fortimai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1408033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681698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chemeClr val="accent4"/>
                </a:solidFill>
                <a:latin typeface="Arial Narrow" charset="0"/>
              </a:rPr>
              <a:t>FortiMail</a:t>
            </a:r>
            <a:endParaRPr lang="en-US" sz="1400" b="1" kern="1200" dirty="0">
              <a:solidFill>
                <a:schemeClr val="accent4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Messaging Security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Gateway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5" name="Picture 14" descr="forti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2109708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681698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FortiWeb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Web Application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Firewall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8" name="Picture 17" descr="fortid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1404858"/>
            <a:ext cx="5921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530993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Database Security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Solution</a:t>
            </a:r>
          </a:p>
        </p:txBody>
      </p:sp>
      <p:pic>
        <p:nvPicPr>
          <p:cNvPr id="21" name="Picture 20" descr="fortisc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2108121"/>
            <a:ext cx="59213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530993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FortiScan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Vulnerability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8801" y="1388983"/>
            <a:ext cx="542599" cy="40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7422068" y="1328658"/>
            <a:ext cx="12536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FortiDDoS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Application D/DOS </a:t>
            </a:r>
            <a:r>
              <a:rPr lang="en-US" sz="1100" b="1" dirty="0" err="1">
                <a:solidFill>
                  <a:srgbClr val="7F7F7F"/>
                </a:solidFill>
                <a:latin typeface="Arial Narrow" charset="0"/>
              </a:rPr>
              <a:t>M</a:t>
            </a:r>
            <a:r>
              <a:rPr lang="en-US" sz="1100" b="1" dirty="0" err="1" smtClean="0">
                <a:solidFill>
                  <a:srgbClr val="7F7F7F"/>
                </a:solidFill>
                <a:latin typeface="Arial Narrow" charset="0"/>
              </a:rPr>
              <a:t>itigator</a:t>
            </a:r>
            <a:endParaRPr lang="en-US" sz="1100" b="1" kern="1200" dirty="0" smtClean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918578" y="3352800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Network 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" name="Picture 27" descr="FortiCache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654" y="3638552"/>
            <a:ext cx="598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8448" y="2933702"/>
            <a:ext cx="5969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C:\Users\pbedwell\Documents\My Documents\Product\FortiDNS\FortiDNS_Icon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2933702"/>
            <a:ext cx="593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fortigate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75" y="3638552"/>
            <a:ext cx="587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 descr="fortimanager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956502"/>
            <a:ext cx="5429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fortimanager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036" y="4460659"/>
            <a:ext cx="5937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 descr="fortianalyzer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4459071"/>
            <a:ext cx="593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02408"/>
              </p:ext>
            </p:extLst>
          </p:nvPr>
        </p:nvGraphicFramePr>
        <p:xfrm>
          <a:off x="446087" y="1219200"/>
          <a:ext cx="2439279" cy="3733801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439279"/>
              </a:tblGrid>
              <a:tr h="94006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>
                    <a:solidFill>
                      <a:schemeClr val="bg1"/>
                    </a:solidFill>
                  </a:tcPr>
                </a:tc>
              </a:tr>
              <a:tr h="2793741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B="144000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gate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88" y="1447802"/>
            <a:ext cx="5921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78585" y="1362263"/>
            <a:ext cx="152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FortiGate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Network </a:t>
            </a:r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Security </a:t>
            </a:r>
          </a:p>
          <a:p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Platform</a:t>
            </a:r>
            <a:endParaRPr lang="en-US" sz="1100" b="1" kern="1200" dirty="0">
              <a:solidFill>
                <a:schemeClr val="bg1">
                  <a:lumMod val="50000"/>
                </a:schemeClr>
              </a:solidFill>
              <a:latin typeface="Arial Narrow" charset="0"/>
            </a:endParaRPr>
          </a:p>
        </p:txBody>
      </p:sp>
      <p:pic>
        <p:nvPicPr>
          <p:cNvPr id="36" name="Picture 35" descr="fortimanager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730" y="3200402"/>
            <a:ext cx="55269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forticlient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89" y="3791324"/>
            <a:ext cx="557686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1187920" y="2590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FortiAP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Wireless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1187920" y="3200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FortiSwitch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Wired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1181570" y="4343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FortiToken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2-Factor Authentication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181570" y="3733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FortiClient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Endpoint Security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681698" y="28956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FortiBalancer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Application Delivery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8" name="Text Box 14"/>
          <p:cNvSpPr txBox="1">
            <a:spLocks noChangeArrowheads="1"/>
          </p:cNvSpPr>
          <p:nvPr/>
        </p:nvSpPr>
        <p:spPr bwMode="auto">
          <a:xfrm>
            <a:off x="5530993" y="2895602"/>
            <a:ext cx="1295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FortiDNS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High Performance DNS Server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3681698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FortiCache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Content Caching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0" name="Text Box 14"/>
          <p:cNvSpPr txBox="1">
            <a:spLocks noChangeArrowheads="1"/>
          </p:cNvSpPr>
          <p:nvPr/>
        </p:nvSpPr>
        <p:spPr bwMode="auto">
          <a:xfrm>
            <a:off x="5530993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FortiVoice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VoIP &amp; IP Telephony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auto">
          <a:xfrm>
            <a:off x="7395080" y="1918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FortiAuthenticator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Access 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6918578" y="44958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Management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4" name="Text Box 14"/>
          <p:cNvSpPr txBox="1">
            <a:spLocks noChangeArrowheads="1"/>
          </p:cNvSpPr>
          <p:nvPr/>
        </p:nvSpPr>
        <p:spPr bwMode="auto">
          <a:xfrm>
            <a:off x="3681698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FortiManager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Device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5" name="Text Box 14"/>
          <p:cNvSpPr txBox="1">
            <a:spLocks noChangeArrowheads="1"/>
          </p:cNvSpPr>
          <p:nvPr/>
        </p:nvSpPr>
        <p:spPr bwMode="auto">
          <a:xfrm>
            <a:off x="5530993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FortiAnalyzer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Logging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&amp; Reporting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918578" y="54102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1512888" y="5334002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FortiGuard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Security &amp; Network Services  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3681698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FortiCare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Support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5530993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FortiCloud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Hosted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1287" y="2057402"/>
            <a:ext cx="2846796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Security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2" name="Picture 6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611" y="1447187"/>
            <a:ext cx="242045" cy="149709"/>
          </a:xfrm>
          <a:prstGeom prst="rect">
            <a:avLst/>
          </a:prstGeom>
        </p:spPr>
      </p:pic>
      <p:pic>
        <p:nvPicPr>
          <p:cNvPr id="77" name="Picture 76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9" y="1407227"/>
            <a:ext cx="242045" cy="149709"/>
          </a:xfrm>
          <a:prstGeom prst="rect">
            <a:avLst/>
          </a:prstGeom>
        </p:spPr>
      </p:pic>
      <p:pic>
        <p:nvPicPr>
          <p:cNvPr id="78" name="Picture 77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8" y="2144972"/>
            <a:ext cx="242045" cy="149709"/>
          </a:xfrm>
          <a:prstGeom prst="rect">
            <a:avLst/>
          </a:prstGeom>
        </p:spPr>
      </p:pic>
      <p:pic>
        <p:nvPicPr>
          <p:cNvPr id="79" name="Picture 78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733" y="2135634"/>
            <a:ext cx="242045" cy="149709"/>
          </a:xfrm>
          <a:prstGeom prst="rect">
            <a:avLst/>
          </a:prstGeom>
        </p:spPr>
      </p:pic>
      <p:pic>
        <p:nvPicPr>
          <p:cNvPr id="80" name="Picture 79" descr="FortiToken_Icon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96" y="4390726"/>
            <a:ext cx="579016" cy="427968"/>
          </a:xfrm>
          <a:prstGeom prst="rect">
            <a:avLst/>
          </a:prstGeom>
        </p:spPr>
      </p:pic>
      <p:pic>
        <p:nvPicPr>
          <p:cNvPr id="81" name="Picture 80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296" y="4469506"/>
            <a:ext cx="242045" cy="149709"/>
          </a:xfrm>
          <a:prstGeom prst="rect">
            <a:avLst/>
          </a:prstGeom>
        </p:spPr>
      </p:pic>
      <p:pic>
        <p:nvPicPr>
          <p:cNvPr id="82" name="Picture 8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848" y="4469506"/>
            <a:ext cx="242045" cy="149709"/>
          </a:xfrm>
          <a:prstGeom prst="rect">
            <a:avLst/>
          </a:prstGeom>
        </p:spPr>
      </p:pic>
      <p:pic>
        <p:nvPicPr>
          <p:cNvPr id="83" name="Picture 82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32" y="6246814"/>
            <a:ext cx="242045" cy="1497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4904" y="6238155"/>
            <a:ext cx="18427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Also Available as Virtual Appliance </a:t>
            </a:r>
          </a:p>
        </p:txBody>
      </p:sp>
      <p:pic>
        <p:nvPicPr>
          <p:cNvPr id="76" name="Picture 75" descr="FortiAP_Icon_Ft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22" y="2614639"/>
            <a:ext cx="581559" cy="431156"/>
          </a:xfrm>
          <a:prstGeom prst="rect">
            <a:avLst/>
          </a:prstGeom>
        </p:spPr>
      </p:pic>
      <p:pic>
        <p:nvPicPr>
          <p:cNvPr id="84" name="Picture 83" descr="FortiGuard_Service_Icon.pn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408011"/>
            <a:ext cx="598129" cy="442096"/>
          </a:xfrm>
          <a:prstGeom prst="rect">
            <a:avLst/>
          </a:prstGeom>
        </p:spPr>
      </p:pic>
      <p:pic>
        <p:nvPicPr>
          <p:cNvPr id="3" name="Picture 2" descr="FortiCloud_icon.png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3000" y="5399972"/>
            <a:ext cx="609600" cy="458175"/>
          </a:xfrm>
          <a:prstGeom prst="rect">
            <a:avLst/>
          </a:prstGeom>
        </p:spPr>
      </p:pic>
      <p:pic>
        <p:nvPicPr>
          <p:cNvPr id="4" name="Picture 3" descr="FortiCare_Service_Icon.png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5402788"/>
            <a:ext cx="609600" cy="452542"/>
          </a:xfrm>
          <a:prstGeom prst="rect">
            <a:avLst/>
          </a:prstGeom>
        </p:spPr>
      </p:pic>
      <p:pic>
        <p:nvPicPr>
          <p:cNvPr id="5" name="Picture 4" descr="FortiCam_icon.png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858001" y="2471656"/>
            <a:ext cx="520699" cy="394252"/>
          </a:xfrm>
          <a:prstGeom prst="rect">
            <a:avLst/>
          </a:prstGeom>
        </p:spPr>
      </p:pic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7391400" y="2395456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FortiRecorder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Premise Surveillance</a:t>
            </a:r>
            <a:endParaRPr lang="en-US" sz="1400" b="1" kern="1200" dirty="0" smtClean="0">
              <a:solidFill>
                <a:srgbClr val="C00000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3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8303787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00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568181"/>
              </p:ext>
            </p:extLst>
          </p:nvPr>
        </p:nvGraphicFramePr>
        <p:xfrm>
          <a:off x="457200" y="3886200"/>
          <a:ext cx="8305800" cy="23360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00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8862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33528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8748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956358"/>
            <a:ext cx="213020" cy="151969"/>
          </a:xfrm>
          <a:prstGeom prst="rect">
            <a:avLst/>
          </a:prstGeom>
        </p:spPr>
      </p:pic>
      <p:pic>
        <p:nvPicPr>
          <p:cNvPr id="5" name="Picture 4" descr="FG-3140B_Ft-Top_HiRes.jpe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2711" y="2895601"/>
            <a:ext cx="2735101" cy="7315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4547" y="3264932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FG-3140B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25675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46528" y="2482571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FG-3040B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351084"/>
            <a:ext cx="213020" cy="151969"/>
          </a:xfrm>
          <a:prstGeom prst="rect">
            <a:avLst/>
          </a:prstGeom>
        </p:spPr>
      </p:pic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8" name="Picture 7" descr="FG-3040B_Ft-TOP_HiRes.jpe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3872" y="2206345"/>
            <a:ext cx="2745511" cy="78069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46452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726753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093794"/>
              </p:ext>
            </p:extLst>
          </p:nvPr>
        </p:nvGraphicFramePr>
        <p:xfrm>
          <a:off x="354803" y="1538904"/>
          <a:ext cx="8327251" cy="421156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58 / 55 /43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8.4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(Tunnel,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1024, 3072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00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00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00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00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432555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+mn-lt"/>
                          <a:cs typeface="Arial Narrow"/>
                        </a:rPr>
                        <a:t>1024, 3072</a:t>
                      </a:r>
                      <a:endParaRPr lang="en-US" sz="100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1024, 3072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1024, 3072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3231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(Tunnel, 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1024, 3072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/>
              <a:t>FortiGate: Integrated Architecture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263378" y="3783553"/>
            <a:ext cx="6471376" cy="57785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Purpose-Built Hardware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263378" y="3125873"/>
            <a:ext cx="6471376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 w="9525">
            <a:solidFill>
              <a:srgbClr val="C8C8C8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Specialized</a:t>
            </a:r>
            <a:r>
              <a:rPr lang="en-US" dirty="0">
                <a:ea typeface="ＭＳ Ｐゴシック" pitchFamily="-107" charset="-128"/>
                <a:cs typeface="Arial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OS</a:t>
            </a: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67049" y="1955980"/>
            <a:ext cx="1790351" cy="1051729"/>
          </a:xfrm>
          <a:prstGeom prst="homePlate">
            <a:avLst>
              <a:gd name="adj" fmla="val 17936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Fully Integrated 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Security &amp; </a:t>
            </a:r>
            <a:r>
              <a:rPr lang="en-US" sz="1200" b="1" dirty="0" smtClean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Networking </a:t>
            </a:r>
            <a:endParaRPr lang="en-US" sz="1200" b="1" dirty="0">
              <a:solidFill>
                <a:schemeClr val="tx2"/>
              </a:solidFill>
              <a:latin typeface="Helvetica 45 Light"/>
              <a:ea typeface="ＭＳ Ｐゴシック" pitchFamily="-107" charset="-128"/>
              <a:cs typeface="Arial" pitchFamily="34" charset="0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Technologies</a:t>
            </a: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267049" y="3148098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+mn-cs"/>
              </a:rPr>
              <a:t>Hardened Platform</a:t>
            </a: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67049" y="3805778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High Performance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267049" y="1347122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Real-Time Protection</a:t>
            </a:r>
          </a:p>
        </p:txBody>
      </p:sp>
      <p:sp>
        <p:nvSpPr>
          <p:cNvPr id="34" name="AutoShape 18"/>
          <p:cNvSpPr>
            <a:spLocks noChangeArrowheads="1"/>
          </p:cNvSpPr>
          <p:nvPr/>
        </p:nvSpPr>
        <p:spPr bwMode="auto">
          <a:xfrm>
            <a:off x="2263378" y="1325691"/>
            <a:ext cx="6471376" cy="576263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 dirty="0">
                <a:solidFill>
                  <a:schemeClr val="bg1"/>
                </a:solidFill>
                <a:ea typeface="Arial" charset="0"/>
                <a:cs typeface="Arial" charset="0"/>
              </a:rPr>
              <a:t>FortiGuard™ </a:t>
            </a:r>
            <a:r>
              <a:rPr lang="en-US" sz="2000" dirty="0" smtClean="0">
                <a:solidFill>
                  <a:schemeClr val="bg1"/>
                </a:solidFill>
                <a:ea typeface="Arial" charset="0"/>
                <a:cs typeface="Arial" charset="0"/>
              </a:rPr>
              <a:t>Research &amp; Updates</a:t>
            </a:r>
            <a:endParaRPr lang="en-US" sz="2000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50" name="AutoShape 8"/>
          <p:cNvSpPr>
            <a:spLocks noChangeArrowheads="1"/>
          </p:cNvSpPr>
          <p:nvPr/>
        </p:nvSpPr>
        <p:spPr bwMode="auto">
          <a:xfrm>
            <a:off x="267049" y="4467194"/>
            <a:ext cx="1790351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Support and Services</a:t>
            </a: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>
            <a:off x="2286000" y="4444969"/>
            <a:ext cx="647700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FortiCare™</a:t>
            </a:r>
          </a:p>
        </p:txBody>
      </p:sp>
      <p:pic>
        <p:nvPicPr>
          <p:cNvPr id="53" name="Picture 52" descr="FortiASIC_Ic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8125" y="3898298"/>
            <a:ext cx="4191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pic>
        <p:nvPicPr>
          <p:cNvPr id="54" name="Picture 53" descr="FortiOS_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38" y="3244248"/>
            <a:ext cx="42068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sp>
        <p:nvSpPr>
          <p:cNvPr id="55" name="AutoShape 21"/>
          <p:cNvSpPr>
            <a:spLocks noChangeArrowheads="1"/>
          </p:cNvSpPr>
          <p:nvPr/>
        </p:nvSpPr>
        <p:spPr bwMode="auto">
          <a:xfrm>
            <a:off x="22860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Protection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61" name="AutoShape 33"/>
          <p:cNvSpPr>
            <a:spLocks noChangeArrowheads="1"/>
          </p:cNvSpPr>
          <p:nvPr/>
        </p:nvSpPr>
        <p:spPr bwMode="auto">
          <a:xfrm>
            <a:off x="228600" y="5257801"/>
            <a:ext cx="8534400" cy="762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49001"/>
                </a:schemeClr>
              </a:gs>
            </a:gsLst>
            <a:lin ang="5400000" scaled="1"/>
          </a:grad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marL="626400" lvl="1" indent="-169200" eaLnBrk="0" hangingPunct="0">
              <a:spcBef>
                <a:spcPts val="0"/>
              </a:spcBef>
              <a:buFont typeface="Arial" charset="0"/>
              <a:buChar char="•"/>
            </a:pPr>
            <a:r>
              <a:rPr lang="en-US" sz="2000" dirty="0"/>
              <a:t>Purpose-built to deliver overlapping, complementary security </a:t>
            </a:r>
          </a:p>
          <a:p>
            <a:pPr marL="626400" lvl="1" indent="-169200" eaLnBrk="0" hangingPunct="0">
              <a:spcBef>
                <a:spcPts val="0"/>
              </a:spcBef>
              <a:buFont typeface="Arial" charset="0"/>
              <a:buChar char="•"/>
            </a:pPr>
            <a:r>
              <a:rPr lang="en-US" sz="2000" dirty="0"/>
              <a:t>Provides both flexibility &amp; defense-in-depth capabilities</a:t>
            </a:r>
          </a:p>
        </p:txBody>
      </p:sp>
      <p:sp>
        <p:nvSpPr>
          <p:cNvPr id="39" name="AutoShape 21"/>
          <p:cNvSpPr>
            <a:spLocks noChangeArrowheads="1"/>
          </p:cNvSpPr>
          <p:nvPr/>
        </p:nvSpPr>
        <p:spPr bwMode="auto">
          <a:xfrm>
            <a:off x="35814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Advanced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Protection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0" name="AutoShape 21"/>
          <p:cNvSpPr>
            <a:spLocks noChangeArrowheads="1"/>
          </p:cNvSpPr>
          <p:nvPr/>
        </p:nvSpPr>
        <p:spPr bwMode="auto">
          <a:xfrm>
            <a:off x="4876800" y="1981200"/>
            <a:ext cx="12954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1" name="AutoShape 21"/>
          <p:cNvSpPr>
            <a:spLocks noChangeArrowheads="1"/>
          </p:cNvSpPr>
          <p:nvPr/>
        </p:nvSpPr>
        <p:spPr bwMode="auto">
          <a:xfrm>
            <a:off x="62484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Access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2" name="AutoShape 21"/>
          <p:cNvSpPr>
            <a:spLocks noChangeArrowheads="1"/>
          </p:cNvSpPr>
          <p:nvPr/>
        </p:nvSpPr>
        <p:spPr bwMode="auto">
          <a:xfrm>
            <a:off x="7543800" y="1981200"/>
            <a:ext cx="1219200" cy="1066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</a:t>
            </a:r>
          </a:p>
          <a:p>
            <a:pPr algn="ctr" eaLnBrk="0" hangingPunct="0">
              <a:defRPr/>
            </a:pPr>
            <a:r>
              <a:rPr lang="en-US" sz="16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Protection</a:t>
            </a:r>
            <a:endParaRPr lang="en-US" sz="16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93549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740067"/>
              </p:ext>
            </p:extLst>
          </p:nvPr>
        </p:nvGraphicFramePr>
        <p:xfrm>
          <a:off x="461743" y="1271935"/>
          <a:ext cx="8265006" cy="431505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FG-200D/240D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18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12388"/>
              </p:ext>
            </p:extLst>
          </p:nvPr>
        </p:nvGraphicFramePr>
        <p:xfrm>
          <a:off x="461743" y="1271935"/>
          <a:ext cx="8265006" cy="143471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57395"/>
              </p:ext>
            </p:extLst>
          </p:nvPr>
        </p:nvGraphicFramePr>
        <p:xfrm>
          <a:off x="427420" y="1340382"/>
          <a:ext cx="8052419" cy="36891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FGT/FWF-20C, 30D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FGT/FWF-40C,</a:t>
                      </a:r>
                      <a:r>
                        <a:rPr lang="en-US" sz="1400" baseline="0" dirty="0" smtClean="0"/>
                        <a:t> 60C, 60D, 90D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FGT-1xxx above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(hot swappable)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FG800C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FG1000C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FG1240B</a:t>
            </a: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-3810A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sp>
        <p:nvSpPr>
          <p:cNvPr id="97283" name="TextBox 4"/>
          <p:cNvSpPr txBox="1">
            <a:spLocks noChangeArrowheads="1"/>
          </p:cNvSpPr>
          <p:nvPr/>
        </p:nvSpPr>
        <p:spPr bwMode="auto">
          <a:xfrm>
            <a:off x="489597" y="6314161"/>
            <a:ext cx="55165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*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Requires </a:t>
            </a:r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FMG/FAZ, FortiCloud for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Monitoring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6141708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Reputation*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632765"/>
              </p:ext>
            </p:extLst>
          </p:nvPr>
        </p:nvGraphicFramePr>
        <p:xfrm>
          <a:off x="470855" y="1210493"/>
          <a:ext cx="8077197" cy="26212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035203"/>
              </p:ext>
            </p:extLst>
          </p:nvPr>
        </p:nvGraphicFramePr>
        <p:xfrm>
          <a:off x="0" y="1122759"/>
          <a:ext cx="9144000" cy="5160794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925590"/>
                <a:gridCol w="1458687"/>
                <a:gridCol w="2884713"/>
              </a:tblGrid>
              <a:tr h="7980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4900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8771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24593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FortiAP Product Family</a:t>
            </a:r>
            <a:endParaRPr lang="en-US" dirty="0"/>
          </a:p>
        </p:txBody>
      </p:sp>
      <p:grpSp>
        <p:nvGrpSpPr>
          <p:cNvPr id="7" name="Group 26"/>
          <p:cNvGrpSpPr/>
          <p:nvPr/>
        </p:nvGrpSpPr>
        <p:grpSpPr>
          <a:xfrm>
            <a:off x="6248400" y="2667000"/>
            <a:ext cx="2645454" cy="954306"/>
            <a:chOff x="6204856" y="2197675"/>
            <a:chExt cx="2645454" cy="954306"/>
          </a:xfrm>
        </p:grpSpPr>
        <p:pic>
          <p:nvPicPr>
            <p:cNvPr id="3075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52656" y="2197675"/>
              <a:ext cx="1197654" cy="954306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62048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pic>
        <p:nvPicPr>
          <p:cNvPr id="6" name="Picture 2" descr="C:\Users\hkarimi\AppData\Local\Microsoft\Windows\Temporary Internet Files\Low\Content.IE5\RN1J0MB2\FAP-222B_Lt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959449">
            <a:off x="5082982" y="2225381"/>
            <a:ext cx="1456959" cy="739832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4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800600" y="31242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FAP-222B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1380017"/>
            <a:ext cx="123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FAP-320B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066800"/>
            <a:ext cx="1491344" cy="93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grpSp>
        <p:nvGrpSpPr>
          <p:cNvPr id="11" name="Group 25"/>
          <p:cNvGrpSpPr/>
          <p:nvPr/>
        </p:nvGrpSpPr>
        <p:grpSpPr>
          <a:xfrm>
            <a:off x="6248400" y="1676400"/>
            <a:ext cx="2689805" cy="1219200"/>
            <a:chOff x="6204856" y="1503363"/>
            <a:chExt cx="2689805" cy="1219200"/>
          </a:xfrm>
        </p:grpSpPr>
        <p:sp>
          <p:nvSpPr>
            <p:cNvPr id="22" name="TextBox 21"/>
            <p:cNvSpPr txBox="1"/>
            <p:nvPr/>
          </p:nvSpPr>
          <p:spPr>
            <a:xfrm>
              <a:off x="62048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3074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32689" y="1503363"/>
              <a:ext cx="1361972" cy="1219200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</p:grpSp>
      <p:pic>
        <p:nvPicPr>
          <p:cNvPr id="3079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157716"/>
            <a:ext cx="838200" cy="1204323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4800600" y="51816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FAP-112B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0" name="Picture 8" descr="C:\Users\ksaraf\Downloads\FAP-11C-L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4953000"/>
            <a:ext cx="858682" cy="803491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2895600" y="5105400"/>
            <a:ext cx="1104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4" name="Picture 13" descr="FSW-28C-GLAM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352800"/>
            <a:ext cx="1473052" cy="724521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95600" y="39624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FAP-28C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5" name="Picture 14" descr="FAP-14C-GLAM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191000"/>
            <a:ext cx="1232889" cy="813804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895600" y="46482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268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N.A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9323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 / 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52565"/>
              </p:ext>
            </p:extLst>
          </p:nvPr>
        </p:nvGraphicFramePr>
        <p:xfrm>
          <a:off x="304796" y="1295400"/>
          <a:ext cx="8534404" cy="399312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09804"/>
                <a:gridCol w="1581150"/>
                <a:gridCol w="1581150"/>
                <a:gridCol w="1581150"/>
                <a:gridCol w="158115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30/per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54566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653616"/>
              </p:ext>
            </p:extLst>
          </p:nvPr>
        </p:nvGraphicFramePr>
        <p:xfrm>
          <a:off x="304796" y="1295400"/>
          <a:ext cx="8480899" cy="434364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FAP-223B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V5.0.3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761345"/>
              </p:ext>
            </p:extLst>
          </p:nvPr>
        </p:nvGraphicFramePr>
        <p:xfrm>
          <a:off x="381000" y="1456946"/>
          <a:ext cx="8367250" cy="439785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Andriod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55658"/>
              </p:ext>
            </p:extLst>
          </p:nvPr>
        </p:nvGraphicFramePr>
        <p:xfrm>
          <a:off x="438861" y="1296872"/>
          <a:ext cx="8476542" cy="490933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227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732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520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70685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7123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71238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1x 2TB (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8 TB Max)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1x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16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247395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No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Yes,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requires opt. drives (RAID 0,1,10)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80359</TotalTime>
  <Words>13446</Words>
  <Application>Microsoft Macintosh PowerPoint</Application>
  <PresentationFormat>On-screen Show (4:3)</PresentationFormat>
  <Paragraphs>4086</Paragraphs>
  <Slides>145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145</vt:i4>
      </vt:variant>
    </vt:vector>
  </HeadingPairs>
  <TitlesOfParts>
    <vt:vector size="146" baseType="lpstr">
      <vt:lpstr>FTNT-2012_PPT_Template</vt:lpstr>
      <vt:lpstr>Fortinet Product Quick Guide</vt:lpstr>
      <vt:lpstr>PowerPoint Presentation</vt:lpstr>
      <vt:lpstr>PowerPoint Presentation</vt:lpstr>
      <vt:lpstr>Broad Product Portfolio</vt:lpstr>
      <vt:lpstr>Fortinet Product Portfolio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Models by Target Segments</vt:lpstr>
      <vt:lpstr>Deployment Modes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FortiGate-30D</vt:lpstr>
      <vt:lpstr>FortiWiFi-30D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FortiGate-60D</vt:lpstr>
      <vt:lpstr>FortiWiFi-60D</vt:lpstr>
      <vt:lpstr>FortiGate-80C</vt:lpstr>
      <vt:lpstr>FortiGate-80CM</vt:lpstr>
      <vt:lpstr>FortiWiFi-80CM</vt:lpstr>
      <vt:lpstr>FortiGate-90D</vt:lpstr>
      <vt:lpstr>FortiWiFi-90D</vt:lpstr>
      <vt:lpstr>FortiGate-100D</vt:lpstr>
      <vt:lpstr>FortiGate-140D</vt:lpstr>
      <vt:lpstr>FortiGate-140D-POE</vt:lpstr>
      <vt:lpstr>FortiGate-140D-POE-T1</vt:lpstr>
      <vt:lpstr>FortiGate-Rugged-100C</vt:lpstr>
      <vt:lpstr>FortiGate Mid-Range Devices</vt:lpstr>
      <vt:lpstr>FortiGate Mid Range Devices: Comparison</vt:lpstr>
      <vt:lpstr>FortiGate-200D</vt:lpstr>
      <vt:lpstr>FortiGate-240D</vt:lpstr>
      <vt:lpstr>FortiGate-300C</vt:lpstr>
      <vt:lpstr>FortiGate-600C</vt:lpstr>
      <vt:lpstr>FortiGate-800C</vt:lpstr>
      <vt:lpstr>FortiGate-1000C</vt:lpstr>
      <vt:lpstr>FortiGate-1240B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Transceivers</vt:lpstr>
      <vt:lpstr>Power Adapters &amp; Redundant Power Supplies</vt:lpstr>
      <vt:lpstr>PowerPoint Presentation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Product Family</vt:lpstr>
      <vt:lpstr>FortiAP-11C</vt:lpstr>
      <vt:lpstr>FortiAP-14C</vt:lpstr>
      <vt:lpstr>FortiAP-28C</vt:lpstr>
      <vt:lpstr>FortiAP-112B</vt:lpstr>
      <vt:lpstr>FortiAP-221B</vt:lpstr>
      <vt:lpstr>FortiAP-223B</vt:lpstr>
      <vt:lpstr>FortiAP-320B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FortiClient</vt:lpstr>
      <vt:lpstr>FortiClient V5.0.3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FortiScan</vt:lpstr>
      <vt:lpstr>FortiScan Series</vt:lpstr>
      <vt:lpstr>PowerPoint Presentation</vt:lpstr>
      <vt:lpstr>Introducing FortiBalancer &amp; FortiADC</vt:lpstr>
      <vt:lpstr>FortiBalancer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Introducing FortiSwitch</vt:lpstr>
      <vt:lpstr>FortiSwitch-28C</vt:lpstr>
      <vt:lpstr>FortiSwitch-80-POE</vt:lpstr>
      <vt:lpstr>FortiSwitch-124B-POE</vt:lpstr>
      <vt:lpstr>FortiSwitch-224B-POE</vt:lpstr>
      <vt:lpstr>FortiSwitch-324B-POE</vt:lpstr>
      <vt:lpstr>FortiSwitch-348B</vt:lpstr>
      <vt:lpstr>FortiSwitch-448B</vt:lpstr>
      <vt:lpstr>FortiSwitch Series</vt:lpstr>
      <vt:lpstr>Introducing FortiToken</vt:lpstr>
      <vt:lpstr>Introducing FortiToken Mobile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1880</cp:revision>
  <cp:lastPrinted>2013-04-19T23:28:36Z</cp:lastPrinted>
  <dcterms:created xsi:type="dcterms:W3CDTF">2012-01-26T23:40:20Z</dcterms:created>
  <dcterms:modified xsi:type="dcterms:W3CDTF">2013-08-02T10:57:13Z</dcterms:modified>
</cp:coreProperties>
</file>